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319" r:id="rId3"/>
    <p:sldId id="302" r:id="rId4"/>
    <p:sldId id="296" r:id="rId5"/>
    <p:sldId id="297" r:id="rId6"/>
    <p:sldId id="304" r:id="rId7"/>
    <p:sldId id="306" r:id="rId8"/>
    <p:sldId id="308" r:id="rId9"/>
    <p:sldId id="310" r:id="rId10"/>
    <p:sldId id="313" r:id="rId11"/>
    <p:sldId id="312" r:id="rId12"/>
    <p:sldId id="314" r:id="rId13"/>
    <p:sldId id="315" r:id="rId14"/>
    <p:sldId id="316" r:id="rId15"/>
    <p:sldId id="317" r:id="rId16"/>
    <p:sldId id="299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34F20D54-C62A-4843-8C92-434636FDEF25}">
          <p14:sldIdLst>
            <p14:sldId id="256"/>
            <p14:sldId id="319"/>
            <p14:sldId id="302"/>
            <p14:sldId id="296"/>
          </p14:sldIdLst>
        </p14:section>
        <p14:section name="Sección sin título" id="{9E1946AA-3065-4F98-AECF-FF896ACE4B63}">
          <p14:sldIdLst>
            <p14:sldId id="297"/>
            <p14:sldId id="304"/>
            <p14:sldId id="306"/>
            <p14:sldId id="308"/>
            <p14:sldId id="310"/>
            <p14:sldId id="313"/>
            <p14:sldId id="312"/>
            <p14:sldId id="314"/>
            <p14:sldId id="315"/>
            <p14:sldId id="316"/>
            <p14:sldId id="317"/>
            <p14:sldId id="29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06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-1236"/>
    </p:cViewPr>
  </p:sorterViewPr>
  <p:notesViewPr>
    <p:cSldViewPr snapToGrid="0" showGuides="1">
      <p:cViewPr varScale="1">
        <p:scale>
          <a:sx n="42" d="100"/>
          <a:sy n="42" d="100"/>
        </p:scale>
        <p:origin x="282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5E7CC497-2F23-0474-6DA2-7E8CACD59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7247B45-249C-B730-7BE8-DAC6AF9568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A069E-C7DE-4675-82B9-66FA4F71193C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1796BE8-A1B7-D77F-FD82-F01F9F36F7F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C7D07A9-EF81-96E2-23C5-752D356121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D3E06-BF74-4A86-B6B5-FE4888BA71B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8847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7425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2603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4551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8158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81914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3076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5406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036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5749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3863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38EADB2-CFE4-D1F9-863D-F61D40D726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443" y="312958"/>
            <a:ext cx="1804296" cy="636276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F64DCD2A-A615-A549-93BB-E48DDCDFC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596900"/>
            <a:ext cx="10476706" cy="725648"/>
          </a:xfrm>
        </p:spPr>
        <p:txBody>
          <a:bodyPr>
            <a:noAutofit/>
          </a:bodyPr>
          <a:lstStyle/>
          <a:p>
            <a:pPr algn="ctr"/>
            <a:endParaRPr lang="es-ES" sz="4800" dirty="0">
              <a:solidFill>
                <a:srgbClr val="0070C0"/>
              </a:solidFill>
              <a:latin typeface="Texta" panose="020000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624749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08995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206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BE074-AD32-4AEE-B195-F9D896000762}" type="datetimeFigureOut">
              <a:rPr lang="es-ES" smtClean="0"/>
              <a:t>10/06/2024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B1B7A-EF76-48E6-9352-7F99E8FF3DB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2403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2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27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ydai.com/" TargetMode="External"/><Relationship Id="rId7" Type="http://schemas.openxmlformats.org/officeDocument/2006/relationships/image" Target="../media/image1.jpeg"/><Relationship Id="rId2" Type="http://schemas.openxmlformats.org/officeDocument/2006/relationships/hyperlink" Target="mailto:jgarcia@aydai.com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2.png"/><Relationship Id="rId7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09600" y="5296755"/>
            <a:ext cx="3086100" cy="984557"/>
          </a:xfrm>
        </p:spPr>
        <p:txBody>
          <a:bodyPr/>
          <a:lstStyle/>
          <a:p>
            <a:pPr algn="l"/>
            <a:r>
              <a:rPr lang="es-ES" sz="2000" dirty="0"/>
              <a:t>Joaquín García</a:t>
            </a:r>
          </a:p>
          <a:p>
            <a:pPr algn="l"/>
            <a:r>
              <a:rPr lang="es-ES" sz="2000" dirty="0"/>
              <a:t>11 de junio de 2024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1" y="843414"/>
            <a:ext cx="2069220" cy="46919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4E1B531-A62B-4442-A34A-95FAF521EFA2}"/>
              </a:ext>
            </a:extLst>
          </p:cNvPr>
          <p:cNvSpPr txBox="1"/>
          <p:nvPr/>
        </p:nvSpPr>
        <p:spPr>
          <a:xfrm>
            <a:off x="609600" y="2335188"/>
            <a:ext cx="107586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>
                <a:solidFill>
                  <a:srgbClr val="0070C0"/>
                </a:solidFill>
                <a:latin typeface="Texta" panose="02000000000000000000" pitchFamily="50" charset="0"/>
              </a:rPr>
              <a:t> Factura electrónica y nuevas obligaciones de facturación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028B73B-60B3-46BF-A0FB-83EFF5C4A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208" y="5138880"/>
            <a:ext cx="3179584" cy="80785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97E21ED-4EFE-4C79-9BA5-C1E92AFAF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0502" y="5296755"/>
            <a:ext cx="3086100" cy="76896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1F245DD-B0B5-B327-4F1C-22B60BD021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651" y="257425"/>
            <a:ext cx="306705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61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235" y="214546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12958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Ley Antifraude</a:t>
            </a:r>
          </a:p>
        </p:txBody>
      </p:sp>
      <p:sp>
        <p:nvSpPr>
          <p:cNvPr id="2" name="object 16">
            <a:extLst>
              <a:ext uri="{FF2B5EF4-FFF2-40B4-BE49-F238E27FC236}">
                <a16:creationId xmlns:a16="http://schemas.microsoft.com/office/drawing/2014/main" id="{7F36F368-60B0-0E6E-A419-05C7B23AEE36}"/>
              </a:ext>
            </a:extLst>
          </p:cNvPr>
          <p:cNvSpPr/>
          <p:nvPr/>
        </p:nvSpPr>
        <p:spPr>
          <a:xfrm>
            <a:off x="5644018" y="1932035"/>
            <a:ext cx="3227832" cy="17160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" name="object 17">
            <a:extLst>
              <a:ext uri="{FF2B5EF4-FFF2-40B4-BE49-F238E27FC236}">
                <a16:creationId xmlns:a16="http://schemas.microsoft.com/office/drawing/2014/main" id="{C9A0CE28-BB95-D09D-FA8D-26C24CE15D85}"/>
              </a:ext>
            </a:extLst>
          </p:cNvPr>
          <p:cNvSpPr/>
          <p:nvPr/>
        </p:nvSpPr>
        <p:spPr>
          <a:xfrm>
            <a:off x="6220090" y="2552304"/>
            <a:ext cx="3119628" cy="17023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" name="object 18">
            <a:extLst>
              <a:ext uri="{FF2B5EF4-FFF2-40B4-BE49-F238E27FC236}">
                <a16:creationId xmlns:a16="http://schemas.microsoft.com/office/drawing/2014/main" id="{67A85B5C-5FC4-31CF-5513-5D3AD8094322}"/>
              </a:ext>
            </a:extLst>
          </p:cNvPr>
          <p:cNvSpPr/>
          <p:nvPr/>
        </p:nvSpPr>
        <p:spPr>
          <a:xfrm>
            <a:off x="2560966" y="1351391"/>
            <a:ext cx="1584959" cy="14356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object 19">
            <a:extLst>
              <a:ext uri="{FF2B5EF4-FFF2-40B4-BE49-F238E27FC236}">
                <a16:creationId xmlns:a16="http://schemas.microsoft.com/office/drawing/2014/main" id="{AB36E97E-E061-B67D-7A98-9925F3A68D0C}"/>
              </a:ext>
            </a:extLst>
          </p:cNvPr>
          <p:cNvSpPr/>
          <p:nvPr/>
        </p:nvSpPr>
        <p:spPr>
          <a:xfrm>
            <a:off x="2307982" y="3226895"/>
            <a:ext cx="2090927" cy="30571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object 27">
            <a:extLst>
              <a:ext uri="{FF2B5EF4-FFF2-40B4-BE49-F238E27FC236}">
                <a16:creationId xmlns:a16="http://schemas.microsoft.com/office/drawing/2014/main" id="{9B85BC20-674D-E706-8B5A-39C963726320}"/>
              </a:ext>
            </a:extLst>
          </p:cNvPr>
          <p:cNvSpPr/>
          <p:nvPr/>
        </p:nvSpPr>
        <p:spPr>
          <a:xfrm>
            <a:off x="2682886" y="2824559"/>
            <a:ext cx="1371600" cy="3916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object 31">
            <a:extLst>
              <a:ext uri="{FF2B5EF4-FFF2-40B4-BE49-F238E27FC236}">
                <a16:creationId xmlns:a16="http://schemas.microsoft.com/office/drawing/2014/main" id="{B0AA51D2-356D-A219-F7A4-2A230B20B89A}"/>
              </a:ext>
            </a:extLst>
          </p:cNvPr>
          <p:cNvSpPr/>
          <p:nvPr/>
        </p:nvSpPr>
        <p:spPr>
          <a:xfrm>
            <a:off x="4336426" y="1930511"/>
            <a:ext cx="1193291" cy="83057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1AEED2E9-C9FE-62C7-7395-6E98BFDEFAE4}"/>
              </a:ext>
            </a:extLst>
          </p:cNvPr>
          <p:cNvSpPr txBox="1"/>
          <p:nvPr/>
        </p:nvSpPr>
        <p:spPr>
          <a:xfrm>
            <a:off x="5533956" y="4426987"/>
            <a:ext cx="5150977" cy="360679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600" spc="-5" dirty="0">
                <a:solidFill>
                  <a:srgbClr val="004C9D"/>
                </a:solidFill>
                <a:latin typeface="Texta" panose="02000000000000000000"/>
                <a:cs typeface="Arial"/>
              </a:rPr>
              <a:t>Informa de la remisión del registro de facturación a la AEAT.</a:t>
            </a:r>
            <a:endParaRPr sz="1600" dirty="0">
              <a:solidFill>
                <a:prstClr val="black"/>
              </a:solidFill>
              <a:latin typeface="Texta" panose="02000000000000000000"/>
              <a:cs typeface="Arial"/>
            </a:endParaRPr>
          </a:p>
          <a:p>
            <a:pPr marL="12700" marR="22859">
              <a:lnSpc>
                <a:spcPct val="95825"/>
              </a:lnSpc>
            </a:pPr>
            <a:r>
              <a:rPr sz="1600" dirty="0">
                <a:solidFill>
                  <a:srgbClr val="004C9D"/>
                </a:solidFill>
                <a:latin typeface="Texta" panose="02000000000000000000"/>
                <a:cs typeface="Arial"/>
              </a:rPr>
              <a:t>Posibilidades:</a:t>
            </a:r>
            <a:endParaRPr sz="1600" dirty="0">
              <a:solidFill>
                <a:prstClr val="black"/>
              </a:solidFill>
              <a:latin typeface="Texta" panose="02000000000000000000"/>
              <a:cs typeface="Arial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4560EF85-A91A-D6EC-2325-4BEBCE5CE6A2}"/>
              </a:ext>
            </a:extLst>
          </p:cNvPr>
          <p:cNvSpPr txBox="1"/>
          <p:nvPr/>
        </p:nvSpPr>
        <p:spPr>
          <a:xfrm>
            <a:off x="5923423" y="4911281"/>
            <a:ext cx="4288812" cy="543559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298450" marR="13586" indent="-285750">
              <a:lnSpc>
                <a:spcPts val="15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sz="1600" spc="-1" dirty="0">
                <a:solidFill>
                  <a:srgbClr val="004C9D"/>
                </a:solidFill>
                <a:latin typeface="Texta" panose="02000000000000000000"/>
                <a:cs typeface="Arial"/>
              </a:rPr>
              <a:t>OK: Consta en Veri*factu y los datos son correctos.</a:t>
            </a:r>
            <a:endParaRPr sz="1600" dirty="0">
              <a:solidFill>
                <a:prstClr val="black"/>
              </a:solidFill>
              <a:latin typeface="Texta" panose="02000000000000000000"/>
              <a:cs typeface="Arial"/>
            </a:endParaRPr>
          </a:p>
          <a:p>
            <a:pPr marL="298450" indent="-285750">
              <a:lnSpc>
                <a:spcPts val="15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sz="1600" spc="27" dirty="0">
                <a:solidFill>
                  <a:srgbClr val="004C9D"/>
                </a:solidFill>
                <a:latin typeface="Texta" panose="02000000000000000000"/>
                <a:cs typeface="Arial"/>
              </a:rPr>
              <a:t>KO: </a:t>
            </a:r>
            <a:r>
              <a:rPr lang="es-ES" sz="1600" spc="27" dirty="0">
                <a:solidFill>
                  <a:srgbClr val="004C9D"/>
                </a:solidFill>
                <a:latin typeface="Texta" panose="02000000000000000000"/>
                <a:cs typeface="Arial"/>
              </a:rPr>
              <a:t>No </a:t>
            </a:r>
            <a:r>
              <a:rPr sz="1600" spc="27" dirty="0" err="1">
                <a:solidFill>
                  <a:srgbClr val="004C9D"/>
                </a:solidFill>
                <a:latin typeface="Texta" panose="02000000000000000000"/>
                <a:cs typeface="Arial"/>
              </a:rPr>
              <a:t>consta</a:t>
            </a:r>
            <a:r>
              <a:rPr sz="1600" spc="27" dirty="0">
                <a:solidFill>
                  <a:srgbClr val="004C9D"/>
                </a:solidFill>
                <a:latin typeface="Texta" panose="02000000000000000000"/>
                <a:cs typeface="Arial"/>
              </a:rPr>
              <a:t>, no consta con esos datos o no corresponde a un SIF Veri*</a:t>
            </a:r>
            <a:r>
              <a:rPr sz="1600" spc="27" dirty="0" err="1">
                <a:solidFill>
                  <a:srgbClr val="004C9D"/>
                </a:solidFill>
                <a:latin typeface="Texta" panose="02000000000000000000"/>
                <a:cs typeface="Arial"/>
              </a:rPr>
              <a:t>factu</a:t>
            </a:r>
            <a:r>
              <a:rPr sz="1600" spc="27" dirty="0">
                <a:solidFill>
                  <a:srgbClr val="004C9D"/>
                </a:solidFill>
                <a:latin typeface="Texta" panose="02000000000000000000"/>
                <a:cs typeface="Arial"/>
              </a:rPr>
              <a:t>.</a:t>
            </a:r>
            <a:endParaRPr lang="es-ES" sz="1600" spc="27" dirty="0">
              <a:solidFill>
                <a:srgbClr val="004C9D"/>
              </a:solidFill>
              <a:latin typeface="Texta" panose="02000000000000000000"/>
              <a:cs typeface="Arial"/>
            </a:endParaRPr>
          </a:p>
          <a:p>
            <a:pPr marL="298450" indent="-285750">
              <a:lnSpc>
                <a:spcPts val="15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spc="42" dirty="0">
                <a:solidFill>
                  <a:srgbClr val="004C9D"/>
                </a:solidFill>
                <a:latin typeface="Texta" panose="02000000000000000000"/>
                <a:cs typeface="Arial"/>
              </a:rPr>
              <a:t>ER: Error en los parámetros, por ejemplo, ausencia o formato </a:t>
            </a:r>
            <a:r>
              <a:rPr lang="es-ES" sz="1600" spc="1" dirty="0">
                <a:solidFill>
                  <a:srgbClr val="004C9D"/>
                </a:solidFill>
                <a:latin typeface="Texta" panose="02000000000000000000"/>
                <a:cs typeface="Arial"/>
              </a:rPr>
              <a:t>esperado.</a:t>
            </a:r>
            <a:endParaRPr lang="es-ES" sz="1600" dirty="0">
              <a:solidFill>
                <a:prstClr val="black"/>
              </a:solidFill>
              <a:latin typeface="Texta" panose="02000000000000000000"/>
              <a:cs typeface="Arial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D988574-AE50-1366-68FE-3A47AFC30763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8" name="Imagen 7">
            <a:extLst>
              <a:ext uri="{FF2B5EF4-FFF2-40B4-BE49-F238E27FC236}">
                <a16:creationId xmlns:a16="http://schemas.microsoft.com/office/drawing/2014/main" id="{9FCF39B6-75FB-A283-63C0-F14872FE22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69" y="192335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91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443" y="220619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12958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Ley Antifraude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4026BE2-87CD-168E-2E9C-62CDF4A07925}"/>
              </a:ext>
            </a:extLst>
          </p:cNvPr>
          <p:cNvSpPr txBox="1"/>
          <p:nvPr/>
        </p:nvSpPr>
        <p:spPr>
          <a:xfrm>
            <a:off x="1193800" y="1737500"/>
            <a:ext cx="9461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Aplicación informática de facturación que desarrollará la AEAT. Máximo 100 facturas/año. Sin posibilidad de personalización. </a:t>
            </a:r>
          </a:p>
          <a:p>
            <a:pPr algn="just">
              <a:defRPr/>
            </a:pPr>
            <a:endParaRPr lang="es-ES" sz="2400" dirty="0">
              <a:solidFill>
                <a:srgbClr val="5B9BD5">
                  <a:lumMod val="75000"/>
                </a:srgbClr>
              </a:solidFill>
              <a:latin typeface="Texta" panose="02000000000000000000" pitchFamily="50" charset="0"/>
            </a:endParaRPr>
          </a:p>
          <a:p>
            <a:pPr algn="just">
              <a:defRPr/>
            </a:pPr>
            <a:r>
              <a:rPr lang="es-ES" sz="24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Una vez publicada la Orden Ministerial, plazo de nueve meses para desarrolladores y agencia tributaria, para tener preparados los sistemas.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2400" dirty="0">
              <a:solidFill>
                <a:srgbClr val="5B9BD5">
                  <a:lumMod val="75000"/>
                </a:srgbClr>
              </a:solidFill>
              <a:latin typeface="Texta" panose="02000000000000000000" pitchFamily="50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Todos obligados el 1 de julio del 2025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Reflexión:  Veri*</a:t>
            </a:r>
            <a:r>
              <a:rPr lang="es-ES" sz="2400" dirty="0" err="1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factu</a:t>
            </a:r>
            <a:r>
              <a:rPr lang="es-ES" sz="24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 versus SII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F728F4D-C066-413A-8F83-719B4B061F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400" y="4585950"/>
            <a:ext cx="4039200" cy="2272050"/>
          </a:xfrm>
          <a:prstGeom prst="rect">
            <a:avLst/>
          </a:prstGeom>
        </p:spPr>
      </p:pic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32B1FFCF-93E7-A907-5B27-B8FD484D28CC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A8F49028-0CCB-1F69-A1D5-B60EAEBC6C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74" y="206584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37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695" y="202811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12958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Ley Crea y Crece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4026BE2-87CD-168E-2E9C-62CDF4A07925}"/>
              </a:ext>
            </a:extLst>
          </p:cNvPr>
          <p:cNvSpPr txBox="1"/>
          <p:nvPr/>
        </p:nvSpPr>
        <p:spPr>
          <a:xfrm>
            <a:off x="475858" y="1742200"/>
            <a:ext cx="11081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ES" sz="2400" dirty="0">
                <a:solidFill>
                  <a:schemeClr val="accent2">
                    <a:lumMod val="75000"/>
                  </a:schemeClr>
                </a:solidFill>
                <a:latin typeface="Texta" panose="02000000000000000000" pitchFamily="50" charset="0"/>
              </a:rPr>
              <a:t>¿A quién afecta?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	A t</a:t>
            </a:r>
            <a:r>
              <a:rPr kumimoji="0" lang="es-E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odos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 los obligados a emitir/recibir facturas o tickets que sean B2B españoles</a:t>
            </a:r>
          </a:p>
          <a:p>
            <a:pPr algn="just"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	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No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 afecta a: B2C. B2G. Intracomunitarios. Exportación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E0048A8-82B7-CEA8-F728-B12D6BF544D0}"/>
              </a:ext>
            </a:extLst>
          </p:cNvPr>
          <p:cNvSpPr txBox="1"/>
          <p:nvPr/>
        </p:nvSpPr>
        <p:spPr>
          <a:xfrm>
            <a:off x="475858" y="3469826"/>
            <a:ext cx="110815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ES" sz="2400" dirty="0">
                <a:solidFill>
                  <a:schemeClr val="accent2">
                    <a:lumMod val="75000"/>
                  </a:schemeClr>
                </a:solidFill>
                <a:latin typeface="Texta" panose="02000000000000000000" pitchFamily="50" charset="0"/>
              </a:rPr>
              <a:t>Puntos principales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Factura electrónica en lenguaje estructurado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Plataformas de facturación electrónica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Comunicación del estado de la factura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BF11DD8-46DB-A443-9A32-0A167809443F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4" name="Imagen 3">
            <a:extLst>
              <a:ext uri="{FF2B5EF4-FFF2-40B4-BE49-F238E27FC236}">
                <a16:creationId xmlns:a16="http://schemas.microsoft.com/office/drawing/2014/main" id="{384991CF-C917-8B36-064D-924F21926D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47" y="234272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75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443" y="189986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12958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Ley Crea y Crece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69346E8-1EB1-2DBE-E502-122B491F9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660" y="1343532"/>
            <a:ext cx="8980680" cy="4983736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CA284E3-9AB8-91AD-889A-E72DB21B9FFC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507C8D2D-D156-E0DB-2B3E-437FE78BD9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5" y="200194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2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443" y="213912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12958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Futuro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DCEA1669-F3DD-9F2B-C980-74114D0E963C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47" name="Grupo 46">
            <a:extLst>
              <a:ext uri="{FF2B5EF4-FFF2-40B4-BE49-F238E27FC236}">
                <a16:creationId xmlns:a16="http://schemas.microsoft.com/office/drawing/2014/main" id="{8CC3E297-5204-DE8B-AAD1-98D67230E662}"/>
              </a:ext>
            </a:extLst>
          </p:cNvPr>
          <p:cNvGrpSpPr/>
          <p:nvPr/>
        </p:nvGrpSpPr>
        <p:grpSpPr>
          <a:xfrm>
            <a:off x="2644628" y="1878654"/>
            <a:ext cx="6902744" cy="4154984"/>
            <a:chOff x="629026" y="2222194"/>
            <a:chExt cx="6902744" cy="4154984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84026BE2-87CD-168E-2E9C-62CDF4A07925}"/>
                </a:ext>
              </a:extLst>
            </p:cNvPr>
            <p:cNvSpPr txBox="1"/>
            <p:nvPr/>
          </p:nvSpPr>
          <p:spPr>
            <a:xfrm>
              <a:off x="629026" y="2222194"/>
              <a:ext cx="6902744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Certificación de los sistemas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de facturación</a:t>
              </a:r>
              <a:r>
                <a:rPr lang="es-ES" sz="2400" dirty="0">
                  <a:solidFill>
                    <a:srgbClr val="5B9BD5">
                      <a:lumMod val="75000"/>
                    </a:srgbClr>
                  </a:solidFill>
                  <a:latin typeface="Texta" panose="02000000000000000000" pitchFamily="50" charset="0"/>
                </a:rPr>
                <a:t>.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	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9 meses a partir publicación Orden Ministerial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Obligación emisión con </a:t>
              </a: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sistemas certificados</a:t>
              </a:r>
              <a:r>
                <a:rPr lang="es-ES" sz="2400" dirty="0">
                  <a:solidFill>
                    <a:srgbClr val="5B9BD5">
                      <a:lumMod val="75000"/>
                    </a:srgbClr>
                  </a:solidFill>
                  <a:latin typeface="Texta" panose="02000000000000000000" pitchFamily="50" charset="0"/>
                </a:rPr>
                <a:t>.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 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2400" dirty="0">
                  <a:solidFill>
                    <a:srgbClr val="5B9BD5">
                      <a:lumMod val="75000"/>
                    </a:srgbClr>
                  </a:solidFill>
                  <a:latin typeface="Texta" panose="02000000000000000000" pitchFamily="50" charset="0"/>
                </a:rPr>
                <a:t>	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1 Julio de 2025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Obligación </a:t>
              </a:r>
              <a:r>
                <a:rPr kumimoji="0" lang="es-ES" sz="2400" b="1" i="0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factura electrónica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 en </a:t>
              </a:r>
              <a:r>
                <a:rPr kumimoji="0" lang="es-ES" sz="2400" b="1" i="0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España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.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2400" dirty="0">
                  <a:solidFill>
                    <a:srgbClr val="5B9BD5">
                      <a:lumMod val="75000"/>
                    </a:srgbClr>
                  </a:solidFill>
                  <a:latin typeface="Texta" panose="02000000000000000000" pitchFamily="50" charset="0"/>
                </a:rPr>
                <a:t>	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Pendiente de Real Decreto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Obligación </a:t>
              </a: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factura electrónica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en </a:t>
              </a: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Europa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.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2400" dirty="0">
                  <a:solidFill>
                    <a:srgbClr val="5B9BD5">
                      <a:lumMod val="75000"/>
                    </a:srgbClr>
                  </a:solidFill>
                  <a:latin typeface="Texta" panose="02000000000000000000" pitchFamily="50" charset="0"/>
                </a:rPr>
                <a:t>	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Durante 2028</a:t>
              </a:r>
            </a:p>
          </p:txBody>
        </p:sp>
        <p:pic>
          <p:nvPicPr>
            <p:cNvPr id="36" name="Gráfico 35" descr="Calendario giratorio con relleno sólido">
              <a:extLst>
                <a:ext uri="{FF2B5EF4-FFF2-40B4-BE49-F238E27FC236}">
                  <a16:creationId xmlns:a16="http://schemas.microsoft.com/office/drawing/2014/main" id="{568DD838-0736-D030-3C19-A9CD70F19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40322" y="2593741"/>
              <a:ext cx="377212" cy="377212"/>
            </a:xfrm>
            <a:prstGeom prst="rect">
              <a:avLst/>
            </a:prstGeom>
          </p:spPr>
        </p:pic>
        <p:pic>
          <p:nvPicPr>
            <p:cNvPr id="37" name="Gráfico 36" descr="Calendario giratorio con relleno sólido">
              <a:extLst>
                <a:ext uri="{FF2B5EF4-FFF2-40B4-BE49-F238E27FC236}">
                  <a16:creationId xmlns:a16="http://schemas.microsoft.com/office/drawing/2014/main" id="{98767C15-D6FC-4246-B529-FF0E2EEEF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40322" y="3692960"/>
              <a:ext cx="377212" cy="377212"/>
            </a:xfrm>
            <a:prstGeom prst="rect">
              <a:avLst/>
            </a:prstGeom>
          </p:spPr>
        </p:pic>
        <p:pic>
          <p:nvPicPr>
            <p:cNvPr id="38" name="Gráfico 37" descr="Calendario giratorio con relleno sólido">
              <a:extLst>
                <a:ext uri="{FF2B5EF4-FFF2-40B4-BE49-F238E27FC236}">
                  <a16:creationId xmlns:a16="http://schemas.microsoft.com/office/drawing/2014/main" id="{84BADFDE-A3CE-0436-A1EA-E974D9DE1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40322" y="4795521"/>
              <a:ext cx="377212" cy="377212"/>
            </a:xfrm>
            <a:prstGeom prst="rect">
              <a:avLst/>
            </a:prstGeom>
          </p:spPr>
        </p:pic>
        <p:pic>
          <p:nvPicPr>
            <p:cNvPr id="39" name="Gráfico 38" descr="Calendario giratorio con relleno sólido">
              <a:extLst>
                <a:ext uri="{FF2B5EF4-FFF2-40B4-BE49-F238E27FC236}">
                  <a16:creationId xmlns:a16="http://schemas.microsoft.com/office/drawing/2014/main" id="{D15B2565-19E1-0E08-2C22-461321076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40322" y="5882708"/>
              <a:ext cx="377212" cy="377212"/>
            </a:xfrm>
            <a:prstGeom prst="rect">
              <a:avLst/>
            </a:prstGeom>
          </p:spPr>
        </p:pic>
      </p:grpSp>
      <p:sp>
        <p:nvSpPr>
          <p:cNvPr id="48" name="Triángulo isósceles 47">
            <a:extLst>
              <a:ext uri="{FF2B5EF4-FFF2-40B4-BE49-F238E27FC236}">
                <a16:creationId xmlns:a16="http://schemas.microsoft.com/office/drawing/2014/main" id="{B0B7BBB5-8F50-60DA-FF0F-81C78139A748}"/>
              </a:ext>
            </a:extLst>
          </p:cNvPr>
          <p:cNvSpPr/>
          <p:nvPr/>
        </p:nvSpPr>
        <p:spPr>
          <a:xfrm rot="5400000">
            <a:off x="2326070" y="2001979"/>
            <a:ext cx="328914" cy="22755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riángulo isósceles 48">
            <a:extLst>
              <a:ext uri="{FF2B5EF4-FFF2-40B4-BE49-F238E27FC236}">
                <a16:creationId xmlns:a16="http://schemas.microsoft.com/office/drawing/2014/main" id="{9D155576-58B6-AFA5-B10B-D627BDB67FD2}"/>
              </a:ext>
            </a:extLst>
          </p:cNvPr>
          <p:cNvSpPr/>
          <p:nvPr/>
        </p:nvSpPr>
        <p:spPr>
          <a:xfrm rot="5400000">
            <a:off x="2326070" y="3078425"/>
            <a:ext cx="328914" cy="22755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riángulo isósceles 49">
            <a:extLst>
              <a:ext uri="{FF2B5EF4-FFF2-40B4-BE49-F238E27FC236}">
                <a16:creationId xmlns:a16="http://schemas.microsoft.com/office/drawing/2014/main" id="{99549BB4-EE40-5761-0395-D432C3690373}"/>
              </a:ext>
            </a:extLst>
          </p:cNvPr>
          <p:cNvSpPr/>
          <p:nvPr/>
        </p:nvSpPr>
        <p:spPr>
          <a:xfrm rot="5400000">
            <a:off x="2326070" y="4189596"/>
            <a:ext cx="328914" cy="22755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riángulo isósceles 50">
            <a:extLst>
              <a:ext uri="{FF2B5EF4-FFF2-40B4-BE49-F238E27FC236}">
                <a16:creationId xmlns:a16="http://schemas.microsoft.com/office/drawing/2014/main" id="{1AE505C2-EACE-D71C-0599-D3617A979F38}"/>
              </a:ext>
            </a:extLst>
          </p:cNvPr>
          <p:cNvSpPr/>
          <p:nvPr/>
        </p:nvSpPr>
        <p:spPr>
          <a:xfrm rot="5400000">
            <a:off x="2326070" y="5266043"/>
            <a:ext cx="328914" cy="22755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38CC802-B1FD-DF5E-8DF0-9D2B125780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29" y="213912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88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2564" y="179625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12958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Reflexiones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3BA39F3-0926-CBA2-2D5B-ABBD2260A84B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69" name="Grupo 68">
            <a:extLst>
              <a:ext uri="{FF2B5EF4-FFF2-40B4-BE49-F238E27FC236}">
                <a16:creationId xmlns:a16="http://schemas.microsoft.com/office/drawing/2014/main" id="{BB018376-F5BD-4B40-6436-BDC86F4C4136}"/>
              </a:ext>
            </a:extLst>
          </p:cNvPr>
          <p:cNvGrpSpPr/>
          <p:nvPr/>
        </p:nvGrpSpPr>
        <p:grpSpPr>
          <a:xfrm>
            <a:off x="1887335" y="1695546"/>
            <a:ext cx="8417331" cy="4243729"/>
            <a:chOff x="3489325" y="1598271"/>
            <a:chExt cx="8417331" cy="4243729"/>
          </a:xfrm>
        </p:grpSpPr>
        <p:sp>
          <p:nvSpPr>
            <p:cNvPr id="2" name="Rectángulo: esquinas redondeadas 1">
              <a:extLst>
                <a:ext uri="{FF2B5EF4-FFF2-40B4-BE49-F238E27FC236}">
                  <a16:creationId xmlns:a16="http://schemas.microsoft.com/office/drawing/2014/main" id="{482E56A8-DB17-E7A2-07BC-BCD44EA180CF}"/>
                </a:ext>
              </a:extLst>
            </p:cNvPr>
            <p:cNvSpPr/>
            <p:nvPr/>
          </p:nvSpPr>
          <p:spPr>
            <a:xfrm>
              <a:off x="3505200" y="1890371"/>
              <a:ext cx="8401456" cy="1539433"/>
            </a:xfrm>
            <a:prstGeom prst="roundRect">
              <a:avLst>
                <a:gd name="adj" fmla="val 3772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ángulo: esquinas redondeadas 18">
              <a:extLst>
                <a:ext uri="{FF2B5EF4-FFF2-40B4-BE49-F238E27FC236}">
                  <a16:creationId xmlns:a16="http://schemas.microsoft.com/office/drawing/2014/main" id="{7A62EB36-80C7-8C8E-13DF-8FFA7F83F41F}"/>
                </a:ext>
              </a:extLst>
            </p:cNvPr>
            <p:cNvSpPr/>
            <p:nvPr/>
          </p:nvSpPr>
          <p:spPr>
            <a:xfrm>
              <a:off x="3489325" y="3869547"/>
              <a:ext cx="8401456" cy="1539433"/>
            </a:xfrm>
            <a:prstGeom prst="roundRect">
              <a:avLst>
                <a:gd name="adj" fmla="val 3772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84026BE2-87CD-168E-2E9C-62CDF4A07925}"/>
                </a:ext>
              </a:extLst>
            </p:cNvPr>
            <p:cNvSpPr txBox="1"/>
            <p:nvPr/>
          </p:nvSpPr>
          <p:spPr>
            <a:xfrm>
              <a:off x="5484558" y="4162210"/>
              <a:ext cx="599624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Los sistemas deberían converger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Ejemplo italiano</a:t>
              </a:r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A1BD6A7E-FB81-0EF9-1FD7-8CC9CC847D84}"/>
                </a:ext>
              </a:extLst>
            </p:cNvPr>
            <p:cNvSpPr/>
            <p:nvPr/>
          </p:nvSpPr>
          <p:spPr>
            <a:xfrm flipH="1">
              <a:off x="5047448" y="1598271"/>
              <a:ext cx="216000" cy="4243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B806FE00-D6A7-B134-92E9-75DFA67FC891}"/>
                </a:ext>
              </a:extLst>
            </p:cNvPr>
            <p:cNvSpPr txBox="1"/>
            <p:nvPr/>
          </p:nvSpPr>
          <p:spPr>
            <a:xfrm>
              <a:off x="5497258" y="2398477"/>
              <a:ext cx="61613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Texta" panose="02000000000000000000" pitchFamily="50" charset="0"/>
                  <a:ea typeface="+mn-ea"/>
                  <a:cs typeface="+mn-cs"/>
                </a:rPr>
                <a:t>Complejidad y diversidad de normativas</a:t>
              </a:r>
            </a:p>
          </p:txBody>
        </p:sp>
        <p:pic>
          <p:nvPicPr>
            <p:cNvPr id="25" name="Gráfico 24" descr="Perdido con relleno sólido">
              <a:extLst>
                <a:ext uri="{FF2B5EF4-FFF2-40B4-BE49-F238E27FC236}">
                  <a16:creationId xmlns:a16="http://schemas.microsoft.com/office/drawing/2014/main" id="{FF3E4A9E-9090-E1ED-F9B5-A929EC5C1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784600" y="2104629"/>
              <a:ext cx="1110916" cy="1110916"/>
            </a:xfrm>
            <a:prstGeom prst="rect">
              <a:avLst/>
            </a:prstGeom>
          </p:spPr>
        </p:pic>
        <p:grpSp>
          <p:nvGrpSpPr>
            <p:cNvPr id="66" name="Grupo 65">
              <a:extLst>
                <a:ext uri="{FF2B5EF4-FFF2-40B4-BE49-F238E27FC236}">
                  <a16:creationId xmlns:a16="http://schemas.microsoft.com/office/drawing/2014/main" id="{818CC0D3-BE07-EA39-1CEC-1C3434FA57BE}"/>
                </a:ext>
              </a:extLst>
            </p:cNvPr>
            <p:cNvGrpSpPr/>
            <p:nvPr/>
          </p:nvGrpSpPr>
          <p:grpSpPr>
            <a:xfrm>
              <a:off x="3775074" y="4076077"/>
              <a:ext cx="1154023" cy="1126372"/>
              <a:chOff x="3775074" y="4041961"/>
              <a:chExt cx="1154023" cy="1126372"/>
            </a:xfrm>
          </p:grpSpPr>
          <p:cxnSp>
            <p:nvCxnSpPr>
              <p:cNvPr id="43" name="Conector recto de flecha 42">
                <a:extLst>
                  <a:ext uri="{FF2B5EF4-FFF2-40B4-BE49-F238E27FC236}">
                    <a16:creationId xmlns:a16="http://schemas.microsoft.com/office/drawing/2014/main" id="{B93E9BFE-F697-B595-9749-DD8A14D8D2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59197" y="4727008"/>
                <a:ext cx="469900" cy="440305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cto de flecha 45">
                <a:extLst>
                  <a:ext uri="{FF2B5EF4-FFF2-40B4-BE49-F238E27FC236}">
                    <a16:creationId xmlns:a16="http://schemas.microsoft.com/office/drawing/2014/main" id="{457FFC9F-E460-114F-6D15-F014BC2661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75074" y="4727008"/>
                <a:ext cx="469900" cy="441325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cto de flecha 44">
                <a:extLst>
                  <a:ext uri="{FF2B5EF4-FFF2-40B4-BE49-F238E27FC236}">
                    <a16:creationId xmlns:a16="http://schemas.microsoft.com/office/drawing/2014/main" id="{4BBE5498-0F99-CDFA-145A-394EC1E580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59197" y="4060825"/>
                <a:ext cx="469900" cy="438653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ector recto de flecha 46">
                <a:extLst>
                  <a:ext uri="{FF2B5EF4-FFF2-40B4-BE49-F238E27FC236}">
                    <a16:creationId xmlns:a16="http://schemas.microsoft.com/office/drawing/2014/main" id="{91DA26D9-DAA3-0647-8866-AF9241EE06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75074" y="4041961"/>
                <a:ext cx="469900" cy="457517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2EE37884-FA76-CD60-9650-54C8DA2D6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14" y="206584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941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A001E3F-5FDA-49B9-9279-863194AB29DD}"/>
              </a:ext>
            </a:extLst>
          </p:cNvPr>
          <p:cNvSpPr txBox="1"/>
          <p:nvPr/>
        </p:nvSpPr>
        <p:spPr>
          <a:xfrm>
            <a:off x="2963760" y="1827634"/>
            <a:ext cx="6264479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E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Muchas gracias</a:t>
            </a:r>
          </a:p>
          <a:p>
            <a:endParaRPr lang="es-ES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s-ES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Joaquín García</a:t>
            </a:r>
          </a:p>
          <a:p>
            <a:pPr algn="ctr">
              <a:spcAft>
                <a:spcPts val="600"/>
              </a:spcAft>
            </a:pPr>
            <a:r>
              <a:rPr lang="es-ES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jgarcia@aydai.com</a:t>
            </a:r>
            <a:endParaRPr lang="es-ES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www.aydai.com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s-ES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Teléfono: 963331038</a:t>
            </a:r>
          </a:p>
          <a:p>
            <a:pPr algn="ctr"/>
            <a:endParaRPr lang="es-ES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EED585A-34BB-4CBD-A81E-841F445526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561" y="5480821"/>
            <a:ext cx="2069220" cy="46919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189D7B2-83A8-4E23-9B36-BA0E463C52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578" y="178361"/>
            <a:ext cx="3707802" cy="94206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A51451B-90FB-4797-9610-65E4858B1C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276" y="5347454"/>
            <a:ext cx="2953541" cy="735932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364553F-1164-19C6-76BB-D61F6D359FF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443" y="312958"/>
            <a:ext cx="1804296" cy="63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2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4DEBE73-60F7-A55D-7B35-92C0834BBB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071" y="1946435"/>
            <a:ext cx="4483981" cy="158125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E98DC06-641B-EEAF-0E3E-8A2B3EDC5D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773" y="4391852"/>
            <a:ext cx="2843871" cy="111388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9BB1ACE-09B4-39B9-025D-A3CD9F606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464" y="4391158"/>
            <a:ext cx="3315163" cy="111458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C15F8E45-BBBD-EF7F-6BD2-1BF06299E410}"/>
              </a:ext>
            </a:extLst>
          </p:cNvPr>
          <p:cNvSpPr txBox="1"/>
          <p:nvPr/>
        </p:nvSpPr>
        <p:spPr>
          <a:xfrm>
            <a:off x="508700" y="241528"/>
            <a:ext cx="10758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>
                <a:solidFill>
                  <a:srgbClr val="0070C0"/>
                </a:solidFill>
                <a:latin typeface="Texta" panose="02000000000000000000" pitchFamily="50" charset="0"/>
              </a:rPr>
              <a:t> </a:t>
            </a:r>
            <a:r>
              <a:rPr lang="es-ES" sz="5400" dirty="0">
                <a:solidFill>
                  <a:srgbClr val="0070C0"/>
                </a:solidFill>
                <a:latin typeface="Texta" panose="02000000000000000000" pitchFamily="50" charset="0"/>
              </a:rPr>
              <a:t>Presentación</a:t>
            </a:r>
          </a:p>
        </p:txBody>
      </p:sp>
    </p:spTree>
    <p:extLst>
      <p:ext uri="{BB962C8B-B14F-4D97-AF65-F5344CB8AC3E}">
        <p14:creationId xmlns:p14="http://schemas.microsoft.com/office/powerpoint/2010/main" val="1453847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2FF3F9EE-8D22-6757-2626-997096E5B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890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A60733D-0E79-3DCE-1948-F8EAC05244D6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973990" y="1997895"/>
            <a:ext cx="5027010" cy="4265783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sz="2400" dirty="0">
                <a:solidFill>
                  <a:schemeClr val="bg2">
                    <a:lumMod val="50000"/>
                  </a:schemeClr>
                </a:solidFill>
                <a:latin typeface="Texta" panose="02000000000000000000"/>
              </a:rPr>
              <a:t>Aclaremos conceptos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sz="2400" dirty="0">
                <a:solidFill>
                  <a:schemeClr val="bg2">
                    <a:lumMod val="50000"/>
                  </a:schemeClr>
                </a:solidFill>
                <a:latin typeface="Texta" panose="02000000000000000000"/>
              </a:rPr>
              <a:t>Antecedentes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sz="2400" dirty="0">
                <a:solidFill>
                  <a:schemeClr val="bg2">
                    <a:lumMod val="50000"/>
                  </a:schemeClr>
                </a:solidFill>
                <a:latin typeface="Texta" panose="02000000000000000000"/>
              </a:rPr>
              <a:t>Estado actual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sz="2400" dirty="0">
                <a:solidFill>
                  <a:schemeClr val="bg2">
                    <a:lumMod val="50000"/>
                  </a:schemeClr>
                </a:solidFill>
                <a:latin typeface="Texta" panose="02000000000000000000"/>
              </a:rPr>
              <a:t>Ley Antifraude (Veri*</a:t>
            </a:r>
            <a:r>
              <a:rPr lang="es-ES" sz="2400" dirty="0" err="1">
                <a:solidFill>
                  <a:schemeClr val="bg2">
                    <a:lumMod val="50000"/>
                  </a:schemeClr>
                </a:solidFill>
                <a:latin typeface="Texta" panose="02000000000000000000"/>
              </a:rPr>
              <a:t>factu</a:t>
            </a:r>
            <a:r>
              <a:rPr lang="es-ES" sz="2400" dirty="0">
                <a:solidFill>
                  <a:schemeClr val="bg2">
                    <a:lumMod val="50000"/>
                  </a:schemeClr>
                </a:solidFill>
                <a:latin typeface="Texta" panose="02000000000000000000"/>
              </a:rPr>
              <a:t>)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sz="2400" dirty="0">
                <a:solidFill>
                  <a:schemeClr val="bg2">
                    <a:lumMod val="50000"/>
                  </a:schemeClr>
                </a:solidFill>
                <a:latin typeface="Texta" panose="02000000000000000000"/>
              </a:rPr>
              <a:t>Ley Crea y Crece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sz="2400" dirty="0">
                <a:solidFill>
                  <a:schemeClr val="bg2">
                    <a:lumMod val="50000"/>
                  </a:schemeClr>
                </a:solidFill>
                <a:latin typeface="Texta" panose="02000000000000000000"/>
              </a:rPr>
              <a:t>Futuro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sz="2400" dirty="0">
                <a:solidFill>
                  <a:schemeClr val="bg2">
                    <a:lumMod val="50000"/>
                  </a:schemeClr>
                </a:solidFill>
                <a:latin typeface="Texta" panose="02000000000000000000"/>
              </a:rPr>
              <a:t>Reflexiones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AB9E520-2D07-0E17-3D5C-B22F7D3AC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8811" y="863600"/>
            <a:ext cx="2314378" cy="72564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ÍNDICE</a:t>
            </a:r>
          </a:p>
        </p:txBody>
      </p:sp>
      <p:sp>
        <p:nvSpPr>
          <p:cNvPr id="10" name="Elipse 50">
            <a:extLst>
              <a:ext uri="{FF2B5EF4-FFF2-40B4-BE49-F238E27FC236}">
                <a16:creationId xmlns:a16="http://schemas.microsoft.com/office/drawing/2014/main" id="{85921368-453D-A832-D4A3-E2E8E23E37A9}"/>
              </a:ext>
            </a:extLst>
          </p:cNvPr>
          <p:cNvSpPr>
            <a:spLocks noChangeAspect="1"/>
          </p:cNvSpPr>
          <p:nvPr/>
        </p:nvSpPr>
        <p:spPr>
          <a:xfrm>
            <a:off x="2154066" y="2012091"/>
            <a:ext cx="509256" cy="432000"/>
          </a:xfrm>
          <a:custGeom>
            <a:avLst/>
            <a:gdLst>
              <a:gd name="connsiteX0" fmla="*/ 0 w 319503"/>
              <a:gd name="connsiteY0" fmla="*/ 159752 h 319503"/>
              <a:gd name="connsiteX1" fmla="*/ 159752 w 319503"/>
              <a:gd name="connsiteY1" fmla="*/ 0 h 319503"/>
              <a:gd name="connsiteX2" fmla="*/ 319504 w 319503"/>
              <a:gd name="connsiteY2" fmla="*/ 159752 h 319503"/>
              <a:gd name="connsiteX3" fmla="*/ 159752 w 319503"/>
              <a:gd name="connsiteY3" fmla="*/ 319504 h 319503"/>
              <a:gd name="connsiteX4" fmla="*/ 0 w 319503"/>
              <a:gd name="connsiteY4" fmla="*/ 159752 h 319503"/>
              <a:gd name="connsiteX0" fmla="*/ 325 w 319829"/>
              <a:gd name="connsiteY0" fmla="*/ 124033 h 283785"/>
              <a:gd name="connsiteX1" fmla="*/ 131502 w 319829"/>
              <a:gd name="connsiteY1" fmla="*/ 0 h 283785"/>
              <a:gd name="connsiteX2" fmla="*/ 319829 w 319829"/>
              <a:gd name="connsiteY2" fmla="*/ 124033 h 283785"/>
              <a:gd name="connsiteX3" fmla="*/ 160077 w 319829"/>
              <a:gd name="connsiteY3" fmla="*/ 283785 h 283785"/>
              <a:gd name="connsiteX4" fmla="*/ 325 w 319829"/>
              <a:gd name="connsiteY4" fmla="*/ 124033 h 283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829" h="283785">
                <a:moveTo>
                  <a:pt x="325" y="124033"/>
                </a:moveTo>
                <a:cubicBezTo>
                  <a:pt x="-4437" y="76736"/>
                  <a:pt x="43273" y="0"/>
                  <a:pt x="131502" y="0"/>
                </a:cubicBezTo>
                <a:cubicBezTo>
                  <a:pt x="219731" y="0"/>
                  <a:pt x="319829" y="35804"/>
                  <a:pt x="319829" y="124033"/>
                </a:cubicBezTo>
                <a:cubicBezTo>
                  <a:pt x="319829" y="212262"/>
                  <a:pt x="248306" y="283785"/>
                  <a:pt x="160077" y="283785"/>
                </a:cubicBezTo>
                <a:cubicBezTo>
                  <a:pt x="71848" y="283785"/>
                  <a:pt x="5087" y="171330"/>
                  <a:pt x="325" y="1240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36000"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>
                <a:solidFill>
                  <a:srgbClr val="FFFFFF"/>
                </a:solidFill>
                <a:latin typeface="Texta" panose="0200000000000000000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exta" panose="0200000000000000000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Elipse 50">
            <a:extLst>
              <a:ext uri="{FF2B5EF4-FFF2-40B4-BE49-F238E27FC236}">
                <a16:creationId xmlns:a16="http://schemas.microsoft.com/office/drawing/2014/main" id="{9F5A19D1-E8DD-7E48-F5CA-9B8FD4397CC8}"/>
              </a:ext>
            </a:extLst>
          </p:cNvPr>
          <p:cNvSpPr>
            <a:spLocks noChangeAspect="1"/>
          </p:cNvSpPr>
          <p:nvPr/>
        </p:nvSpPr>
        <p:spPr>
          <a:xfrm>
            <a:off x="2150004" y="2634618"/>
            <a:ext cx="517381" cy="432000"/>
          </a:xfrm>
          <a:custGeom>
            <a:avLst/>
            <a:gdLst>
              <a:gd name="connsiteX0" fmla="*/ 0 w 319503"/>
              <a:gd name="connsiteY0" fmla="*/ 159752 h 319503"/>
              <a:gd name="connsiteX1" fmla="*/ 159752 w 319503"/>
              <a:gd name="connsiteY1" fmla="*/ 0 h 319503"/>
              <a:gd name="connsiteX2" fmla="*/ 319504 w 319503"/>
              <a:gd name="connsiteY2" fmla="*/ 159752 h 319503"/>
              <a:gd name="connsiteX3" fmla="*/ 159752 w 319503"/>
              <a:gd name="connsiteY3" fmla="*/ 319504 h 319503"/>
              <a:gd name="connsiteX4" fmla="*/ 0 w 319503"/>
              <a:gd name="connsiteY4" fmla="*/ 159752 h 319503"/>
              <a:gd name="connsiteX0" fmla="*/ 325 w 319829"/>
              <a:gd name="connsiteY0" fmla="*/ 124033 h 283785"/>
              <a:gd name="connsiteX1" fmla="*/ 131502 w 319829"/>
              <a:gd name="connsiteY1" fmla="*/ 0 h 283785"/>
              <a:gd name="connsiteX2" fmla="*/ 319829 w 319829"/>
              <a:gd name="connsiteY2" fmla="*/ 124033 h 283785"/>
              <a:gd name="connsiteX3" fmla="*/ 160077 w 319829"/>
              <a:gd name="connsiteY3" fmla="*/ 283785 h 283785"/>
              <a:gd name="connsiteX4" fmla="*/ 325 w 319829"/>
              <a:gd name="connsiteY4" fmla="*/ 124033 h 283785"/>
              <a:gd name="connsiteX0" fmla="*/ 212 w 312572"/>
              <a:gd name="connsiteY0" fmla="*/ 124033 h 283785"/>
              <a:gd name="connsiteX1" fmla="*/ 124245 w 312572"/>
              <a:gd name="connsiteY1" fmla="*/ 0 h 283785"/>
              <a:gd name="connsiteX2" fmla="*/ 312572 w 312572"/>
              <a:gd name="connsiteY2" fmla="*/ 124033 h 283785"/>
              <a:gd name="connsiteX3" fmla="*/ 152820 w 312572"/>
              <a:gd name="connsiteY3" fmla="*/ 283785 h 283785"/>
              <a:gd name="connsiteX4" fmla="*/ 212 w 312572"/>
              <a:gd name="connsiteY4" fmla="*/ 124033 h 283785"/>
              <a:gd name="connsiteX0" fmla="*/ 215 w 322100"/>
              <a:gd name="connsiteY0" fmla="*/ 124921 h 284813"/>
              <a:gd name="connsiteX1" fmla="*/ 124248 w 322100"/>
              <a:gd name="connsiteY1" fmla="*/ 888 h 284813"/>
              <a:gd name="connsiteX2" fmla="*/ 322100 w 322100"/>
              <a:gd name="connsiteY2" fmla="*/ 96346 h 284813"/>
              <a:gd name="connsiteX3" fmla="*/ 152823 w 322100"/>
              <a:gd name="connsiteY3" fmla="*/ 284673 h 284813"/>
              <a:gd name="connsiteX4" fmla="*/ 215 w 322100"/>
              <a:gd name="connsiteY4" fmla="*/ 124921 h 284813"/>
              <a:gd name="connsiteX0" fmla="*/ 215 w 322100"/>
              <a:gd name="connsiteY0" fmla="*/ 124921 h 284713"/>
              <a:gd name="connsiteX1" fmla="*/ 124248 w 322100"/>
              <a:gd name="connsiteY1" fmla="*/ 888 h 284713"/>
              <a:gd name="connsiteX2" fmla="*/ 322100 w 322100"/>
              <a:gd name="connsiteY2" fmla="*/ 96346 h 284713"/>
              <a:gd name="connsiteX3" fmla="*/ 152823 w 322100"/>
              <a:gd name="connsiteY3" fmla="*/ 284673 h 284713"/>
              <a:gd name="connsiteX4" fmla="*/ 215 w 322100"/>
              <a:gd name="connsiteY4" fmla="*/ 124921 h 284713"/>
              <a:gd name="connsiteX0" fmla="*/ 1 w 321886"/>
              <a:gd name="connsiteY0" fmla="*/ 124921 h 284713"/>
              <a:gd name="connsiteX1" fmla="*/ 124034 w 321886"/>
              <a:gd name="connsiteY1" fmla="*/ 888 h 284713"/>
              <a:gd name="connsiteX2" fmla="*/ 321886 w 321886"/>
              <a:gd name="connsiteY2" fmla="*/ 96346 h 284713"/>
              <a:gd name="connsiteX3" fmla="*/ 152609 w 321886"/>
              <a:gd name="connsiteY3" fmla="*/ 284673 h 284713"/>
              <a:gd name="connsiteX4" fmla="*/ 1 w 321886"/>
              <a:gd name="connsiteY4" fmla="*/ 124921 h 284713"/>
              <a:gd name="connsiteX0" fmla="*/ 258 w 322143"/>
              <a:gd name="connsiteY0" fmla="*/ 120376 h 280168"/>
              <a:gd name="connsiteX1" fmla="*/ 121910 w 322143"/>
              <a:gd name="connsiteY1" fmla="*/ 1106 h 280168"/>
              <a:gd name="connsiteX2" fmla="*/ 322143 w 322143"/>
              <a:gd name="connsiteY2" fmla="*/ 91801 h 280168"/>
              <a:gd name="connsiteX3" fmla="*/ 152866 w 322143"/>
              <a:gd name="connsiteY3" fmla="*/ 280128 h 280168"/>
              <a:gd name="connsiteX4" fmla="*/ 258 w 322143"/>
              <a:gd name="connsiteY4" fmla="*/ 120376 h 280168"/>
              <a:gd name="connsiteX0" fmla="*/ 266 w 322151"/>
              <a:gd name="connsiteY0" fmla="*/ 122885 h 282677"/>
              <a:gd name="connsiteX1" fmla="*/ 121918 w 322151"/>
              <a:gd name="connsiteY1" fmla="*/ 3615 h 282677"/>
              <a:gd name="connsiteX2" fmla="*/ 322151 w 322151"/>
              <a:gd name="connsiteY2" fmla="*/ 94310 h 282677"/>
              <a:gd name="connsiteX3" fmla="*/ 152874 w 322151"/>
              <a:gd name="connsiteY3" fmla="*/ 282637 h 282677"/>
              <a:gd name="connsiteX4" fmla="*/ 266 w 322151"/>
              <a:gd name="connsiteY4" fmla="*/ 122885 h 282677"/>
              <a:gd name="connsiteX0" fmla="*/ 230 w 322115"/>
              <a:gd name="connsiteY0" fmla="*/ 122885 h 282677"/>
              <a:gd name="connsiteX1" fmla="*/ 121882 w 322115"/>
              <a:gd name="connsiteY1" fmla="*/ 3615 h 282677"/>
              <a:gd name="connsiteX2" fmla="*/ 322115 w 322115"/>
              <a:gd name="connsiteY2" fmla="*/ 94310 h 282677"/>
              <a:gd name="connsiteX3" fmla="*/ 152838 w 322115"/>
              <a:gd name="connsiteY3" fmla="*/ 282637 h 282677"/>
              <a:gd name="connsiteX4" fmla="*/ 230 w 322115"/>
              <a:gd name="connsiteY4" fmla="*/ 122885 h 282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115" h="282677">
                <a:moveTo>
                  <a:pt x="230" y="122885"/>
                </a:moveTo>
                <a:cubicBezTo>
                  <a:pt x="4596" y="71619"/>
                  <a:pt x="65854" y="15521"/>
                  <a:pt x="121882" y="3615"/>
                </a:cubicBezTo>
                <a:cubicBezTo>
                  <a:pt x="177910" y="-8291"/>
                  <a:pt x="322115" y="6081"/>
                  <a:pt x="322115" y="94310"/>
                </a:cubicBezTo>
                <a:cubicBezTo>
                  <a:pt x="322115" y="182539"/>
                  <a:pt x="251728" y="285019"/>
                  <a:pt x="152838" y="282637"/>
                </a:cubicBezTo>
                <a:cubicBezTo>
                  <a:pt x="53948" y="280255"/>
                  <a:pt x="-4136" y="174151"/>
                  <a:pt x="230" y="122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36000"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>
                <a:solidFill>
                  <a:srgbClr val="FFFFFF"/>
                </a:solidFill>
                <a:latin typeface="Texta" panose="0200000000000000000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kumimoji="0" lang="es-E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exta" panose="0200000000000000000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Elipse 50">
            <a:extLst>
              <a:ext uri="{FF2B5EF4-FFF2-40B4-BE49-F238E27FC236}">
                <a16:creationId xmlns:a16="http://schemas.microsoft.com/office/drawing/2014/main" id="{96078979-91CF-C97D-F62E-39CA09036D28}"/>
              </a:ext>
            </a:extLst>
          </p:cNvPr>
          <p:cNvSpPr>
            <a:spLocks noChangeAspect="1"/>
          </p:cNvSpPr>
          <p:nvPr/>
        </p:nvSpPr>
        <p:spPr>
          <a:xfrm>
            <a:off x="2154066" y="3257145"/>
            <a:ext cx="509256" cy="432000"/>
          </a:xfrm>
          <a:custGeom>
            <a:avLst/>
            <a:gdLst>
              <a:gd name="connsiteX0" fmla="*/ 0 w 319503"/>
              <a:gd name="connsiteY0" fmla="*/ 159752 h 319503"/>
              <a:gd name="connsiteX1" fmla="*/ 159752 w 319503"/>
              <a:gd name="connsiteY1" fmla="*/ 0 h 319503"/>
              <a:gd name="connsiteX2" fmla="*/ 319504 w 319503"/>
              <a:gd name="connsiteY2" fmla="*/ 159752 h 319503"/>
              <a:gd name="connsiteX3" fmla="*/ 159752 w 319503"/>
              <a:gd name="connsiteY3" fmla="*/ 319504 h 319503"/>
              <a:gd name="connsiteX4" fmla="*/ 0 w 319503"/>
              <a:gd name="connsiteY4" fmla="*/ 159752 h 319503"/>
              <a:gd name="connsiteX0" fmla="*/ 325 w 319829"/>
              <a:gd name="connsiteY0" fmla="*/ 124033 h 283785"/>
              <a:gd name="connsiteX1" fmla="*/ 131502 w 319829"/>
              <a:gd name="connsiteY1" fmla="*/ 0 h 283785"/>
              <a:gd name="connsiteX2" fmla="*/ 319829 w 319829"/>
              <a:gd name="connsiteY2" fmla="*/ 124033 h 283785"/>
              <a:gd name="connsiteX3" fmla="*/ 160077 w 319829"/>
              <a:gd name="connsiteY3" fmla="*/ 283785 h 283785"/>
              <a:gd name="connsiteX4" fmla="*/ 325 w 319829"/>
              <a:gd name="connsiteY4" fmla="*/ 124033 h 283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829" h="283785">
                <a:moveTo>
                  <a:pt x="325" y="124033"/>
                </a:moveTo>
                <a:cubicBezTo>
                  <a:pt x="-4437" y="76736"/>
                  <a:pt x="43273" y="0"/>
                  <a:pt x="131502" y="0"/>
                </a:cubicBezTo>
                <a:cubicBezTo>
                  <a:pt x="219731" y="0"/>
                  <a:pt x="319829" y="35804"/>
                  <a:pt x="319829" y="124033"/>
                </a:cubicBezTo>
                <a:cubicBezTo>
                  <a:pt x="319829" y="212262"/>
                  <a:pt x="248306" y="283785"/>
                  <a:pt x="160077" y="283785"/>
                </a:cubicBezTo>
                <a:cubicBezTo>
                  <a:pt x="71848" y="283785"/>
                  <a:pt x="5087" y="171330"/>
                  <a:pt x="325" y="1240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36000"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>
                <a:solidFill>
                  <a:srgbClr val="FFFFFF"/>
                </a:solidFill>
                <a:latin typeface="Texta" panose="0200000000000000000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exta" panose="0200000000000000000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Elipse 50">
            <a:extLst>
              <a:ext uri="{FF2B5EF4-FFF2-40B4-BE49-F238E27FC236}">
                <a16:creationId xmlns:a16="http://schemas.microsoft.com/office/drawing/2014/main" id="{E58B84F1-C733-A8BC-3476-288BE5DE1F76}"/>
              </a:ext>
            </a:extLst>
          </p:cNvPr>
          <p:cNvSpPr>
            <a:spLocks noChangeAspect="1"/>
          </p:cNvSpPr>
          <p:nvPr/>
        </p:nvSpPr>
        <p:spPr>
          <a:xfrm>
            <a:off x="2150004" y="3879672"/>
            <a:ext cx="517381" cy="432000"/>
          </a:xfrm>
          <a:custGeom>
            <a:avLst/>
            <a:gdLst>
              <a:gd name="connsiteX0" fmla="*/ 0 w 319503"/>
              <a:gd name="connsiteY0" fmla="*/ 159752 h 319503"/>
              <a:gd name="connsiteX1" fmla="*/ 159752 w 319503"/>
              <a:gd name="connsiteY1" fmla="*/ 0 h 319503"/>
              <a:gd name="connsiteX2" fmla="*/ 319504 w 319503"/>
              <a:gd name="connsiteY2" fmla="*/ 159752 h 319503"/>
              <a:gd name="connsiteX3" fmla="*/ 159752 w 319503"/>
              <a:gd name="connsiteY3" fmla="*/ 319504 h 319503"/>
              <a:gd name="connsiteX4" fmla="*/ 0 w 319503"/>
              <a:gd name="connsiteY4" fmla="*/ 159752 h 319503"/>
              <a:gd name="connsiteX0" fmla="*/ 325 w 319829"/>
              <a:gd name="connsiteY0" fmla="*/ 124033 h 283785"/>
              <a:gd name="connsiteX1" fmla="*/ 131502 w 319829"/>
              <a:gd name="connsiteY1" fmla="*/ 0 h 283785"/>
              <a:gd name="connsiteX2" fmla="*/ 319829 w 319829"/>
              <a:gd name="connsiteY2" fmla="*/ 124033 h 283785"/>
              <a:gd name="connsiteX3" fmla="*/ 160077 w 319829"/>
              <a:gd name="connsiteY3" fmla="*/ 283785 h 283785"/>
              <a:gd name="connsiteX4" fmla="*/ 325 w 319829"/>
              <a:gd name="connsiteY4" fmla="*/ 124033 h 283785"/>
              <a:gd name="connsiteX0" fmla="*/ 212 w 312572"/>
              <a:gd name="connsiteY0" fmla="*/ 124033 h 283785"/>
              <a:gd name="connsiteX1" fmla="*/ 124245 w 312572"/>
              <a:gd name="connsiteY1" fmla="*/ 0 h 283785"/>
              <a:gd name="connsiteX2" fmla="*/ 312572 w 312572"/>
              <a:gd name="connsiteY2" fmla="*/ 124033 h 283785"/>
              <a:gd name="connsiteX3" fmla="*/ 152820 w 312572"/>
              <a:gd name="connsiteY3" fmla="*/ 283785 h 283785"/>
              <a:gd name="connsiteX4" fmla="*/ 212 w 312572"/>
              <a:gd name="connsiteY4" fmla="*/ 124033 h 283785"/>
              <a:gd name="connsiteX0" fmla="*/ 215 w 322100"/>
              <a:gd name="connsiteY0" fmla="*/ 124921 h 284813"/>
              <a:gd name="connsiteX1" fmla="*/ 124248 w 322100"/>
              <a:gd name="connsiteY1" fmla="*/ 888 h 284813"/>
              <a:gd name="connsiteX2" fmla="*/ 322100 w 322100"/>
              <a:gd name="connsiteY2" fmla="*/ 96346 h 284813"/>
              <a:gd name="connsiteX3" fmla="*/ 152823 w 322100"/>
              <a:gd name="connsiteY3" fmla="*/ 284673 h 284813"/>
              <a:gd name="connsiteX4" fmla="*/ 215 w 322100"/>
              <a:gd name="connsiteY4" fmla="*/ 124921 h 284813"/>
              <a:gd name="connsiteX0" fmla="*/ 215 w 322100"/>
              <a:gd name="connsiteY0" fmla="*/ 124921 h 284713"/>
              <a:gd name="connsiteX1" fmla="*/ 124248 w 322100"/>
              <a:gd name="connsiteY1" fmla="*/ 888 h 284713"/>
              <a:gd name="connsiteX2" fmla="*/ 322100 w 322100"/>
              <a:gd name="connsiteY2" fmla="*/ 96346 h 284713"/>
              <a:gd name="connsiteX3" fmla="*/ 152823 w 322100"/>
              <a:gd name="connsiteY3" fmla="*/ 284673 h 284713"/>
              <a:gd name="connsiteX4" fmla="*/ 215 w 322100"/>
              <a:gd name="connsiteY4" fmla="*/ 124921 h 284713"/>
              <a:gd name="connsiteX0" fmla="*/ 1 w 321886"/>
              <a:gd name="connsiteY0" fmla="*/ 124921 h 284713"/>
              <a:gd name="connsiteX1" fmla="*/ 124034 w 321886"/>
              <a:gd name="connsiteY1" fmla="*/ 888 h 284713"/>
              <a:gd name="connsiteX2" fmla="*/ 321886 w 321886"/>
              <a:gd name="connsiteY2" fmla="*/ 96346 h 284713"/>
              <a:gd name="connsiteX3" fmla="*/ 152609 w 321886"/>
              <a:gd name="connsiteY3" fmla="*/ 284673 h 284713"/>
              <a:gd name="connsiteX4" fmla="*/ 1 w 321886"/>
              <a:gd name="connsiteY4" fmla="*/ 124921 h 284713"/>
              <a:gd name="connsiteX0" fmla="*/ 258 w 322143"/>
              <a:gd name="connsiteY0" fmla="*/ 120376 h 280168"/>
              <a:gd name="connsiteX1" fmla="*/ 121910 w 322143"/>
              <a:gd name="connsiteY1" fmla="*/ 1106 h 280168"/>
              <a:gd name="connsiteX2" fmla="*/ 322143 w 322143"/>
              <a:gd name="connsiteY2" fmla="*/ 91801 h 280168"/>
              <a:gd name="connsiteX3" fmla="*/ 152866 w 322143"/>
              <a:gd name="connsiteY3" fmla="*/ 280128 h 280168"/>
              <a:gd name="connsiteX4" fmla="*/ 258 w 322143"/>
              <a:gd name="connsiteY4" fmla="*/ 120376 h 280168"/>
              <a:gd name="connsiteX0" fmla="*/ 266 w 322151"/>
              <a:gd name="connsiteY0" fmla="*/ 122885 h 282677"/>
              <a:gd name="connsiteX1" fmla="*/ 121918 w 322151"/>
              <a:gd name="connsiteY1" fmla="*/ 3615 h 282677"/>
              <a:gd name="connsiteX2" fmla="*/ 322151 w 322151"/>
              <a:gd name="connsiteY2" fmla="*/ 94310 h 282677"/>
              <a:gd name="connsiteX3" fmla="*/ 152874 w 322151"/>
              <a:gd name="connsiteY3" fmla="*/ 282637 h 282677"/>
              <a:gd name="connsiteX4" fmla="*/ 266 w 322151"/>
              <a:gd name="connsiteY4" fmla="*/ 122885 h 282677"/>
              <a:gd name="connsiteX0" fmla="*/ 230 w 322115"/>
              <a:gd name="connsiteY0" fmla="*/ 122885 h 282677"/>
              <a:gd name="connsiteX1" fmla="*/ 121882 w 322115"/>
              <a:gd name="connsiteY1" fmla="*/ 3615 h 282677"/>
              <a:gd name="connsiteX2" fmla="*/ 322115 w 322115"/>
              <a:gd name="connsiteY2" fmla="*/ 94310 h 282677"/>
              <a:gd name="connsiteX3" fmla="*/ 152838 w 322115"/>
              <a:gd name="connsiteY3" fmla="*/ 282637 h 282677"/>
              <a:gd name="connsiteX4" fmla="*/ 230 w 322115"/>
              <a:gd name="connsiteY4" fmla="*/ 122885 h 282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115" h="282677">
                <a:moveTo>
                  <a:pt x="230" y="122885"/>
                </a:moveTo>
                <a:cubicBezTo>
                  <a:pt x="4596" y="71619"/>
                  <a:pt x="65854" y="15521"/>
                  <a:pt x="121882" y="3615"/>
                </a:cubicBezTo>
                <a:cubicBezTo>
                  <a:pt x="177910" y="-8291"/>
                  <a:pt x="322115" y="6081"/>
                  <a:pt x="322115" y="94310"/>
                </a:cubicBezTo>
                <a:cubicBezTo>
                  <a:pt x="322115" y="182539"/>
                  <a:pt x="251728" y="285019"/>
                  <a:pt x="152838" y="282637"/>
                </a:cubicBezTo>
                <a:cubicBezTo>
                  <a:pt x="53948" y="280255"/>
                  <a:pt x="-4136" y="174151"/>
                  <a:pt x="230" y="122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36000"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exta" panose="0200000000000000000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exta" panose="0200000000000000000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Elipse 50">
            <a:extLst>
              <a:ext uri="{FF2B5EF4-FFF2-40B4-BE49-F238E27FC236}">
                <a16:creationId xmlns:a16="http://schemas.microsoft.com/office/drawing/2014/main" id="{C1C606E8-FD0B-D404-75EC-D1E23977EAAA}"/>
              </a:ext>
            </a:extLst>
          </p:cNvPr>
          <p:cNvSpPr>
            <a:spLocks noChangeAspect="1"/>
          </p:cNvSpPr>
          <p:nvPr/>
        </p:nvSpPr>
        <p:spPr>
          <a:xfrm>
            <a:off x="2154066" y="4502199"/>
            <a:ext cx="509256" cy="432000"/>
          </a:xfrm>
          <a:custGeom>
            <a:avLst/>
            <a:gdLst>
              <a:gd name="connsiteX0" fmla="*/ 0 w 319503"/>
              <a:gd name="connsiteY0" fmla="*/ 159752 h 319503"/>
              <a:gd name="connsiteX1" fmla="*/ 159752 w 319503"/>
              <a:gd name="connsiteY1" fmla="*/ 0 h 319503"/>
              <a:gd name="connsiteX2" fmla="*/ 319504 w 319503"/>
              <a:gd name="connsiteY2" fmla="*/ 159752 h 319503"/>
              <a:gd name="connsiteX3" fmla="*/ 159752 w 319503"/>
              <a:gd name="connsiteY3" fmla="*/ 319504 h 319503"/>
              <a:gd name="connsiteX4" fmla="*/ 0 w 319503"/>
              <a:gd name="connsiteY4" fmla="*/ 159752 h 319503"/>
              <a:gd name="connsiteX0" fmla="*/ 325 w 319829"/>
              <a:gd name="connsiteY0" fmla="*/ 124033 h 283785"/>
              <a:gd name="connsiteX1" fmla="*/ 131502 w 319829"/>
              <a:gd name="connsiteY1" fmla="*/ 0 h 283785"/>
              <a:gd name="connsiteX2" fmla="*/ 319829 w 319829"/>
              <a:gd name="connsiteY2" fmla="*/ 124033 h 283785"/>
              <a:gd name="connsiteX3" fmla="*/ 160077 w 319829"/>
              <a:gd name="connsiteY3" fmla="*/ 283785 h 283785"/>
              <a:gd name="connsiteX4" fmla="*/ 325 w 319829"/>
              <a:gd name="connsiteY4" fmla="*/ 124033 h 283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829" h="283785">
                <a:moveTo>
                  <a:pt x="325" y="124033"/>
                </a:moveTo>
                <a:cubicBezTo>
                  <a:pt x="-4437" y="76736"/>
                  <a:pt x="43273" y="0"/>
                  <a:pt x="131502" y="0"/>
                </a:cubicBezTo>
                <a:cubicBezTo>
                  <a:pt x="219731" y="0"/>
                  <a:pt x="319829" y="35804"/>
                  <a:pt x="319829" y="124033"/>
                </a:cubicBezTo>
                <a:cubicBezTo>
                  <a:pt x="319829" y="212262"/>
                  <a:pt x="248306" y="283785"/>
                  <a:pt x="160077" y="283785"/>
                </a:cubicBezTo>
                <a:cubicBezTo>
                  <a:pt x="71848" y="283785"/>
                  <a:pt x="5087" y="171330"/>
                  <a:pt x="325" y="1240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36000"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>
                <a:solidFill>
                  <a:srgbClr val="FFFFFF"/>
                </a:solidFill>
                <a:latin typeface="Texta" panose="0200000000000000000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exta" panose="0200000000000000000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Elipse 50">
            <a:extLst>
              <a:ext uri="{FF2B5EF4-FFF2-40B4-BE49-F238E27FC236}">
                <a16:creationId xmlns:a16="http://schemas.microsoft.com/office/drawing/2014/main" id="{E4428628-74DF-B225-6450-65E2223E6BC3}"/>
              </a:ext>
            </a:extLst>
          </p:cNvPr>
          <p:cNvSpPr>
            <a:spLocks noChangeAspect="1"/>
          </p:cNvSpPr>
          <p:nvPr/>
        </p:nvSpPr>
        <p:spPr>
          <a:xfrm>
            <a:off x="2150004" y="5747251"/>
            <a:ext cx="517381" cy="432000"/>
          </a:xfrm>
          <a:custGeom>
            <a:avLst/>
            <a:gdLst>
              <a:gd name="connsiteX0" fmla="*/ 0 w 319503"/>
              <a:gd name="connsiteY0" fmla="*/ 159752 h 319503"/>
              <a:gd name="connsiteX1" fmla="*/ 159752 w 319503"/>
              <a:gd name="connsiteY1" fmla="*/ 0 h 319503"/>
              <a:gd name="connsiteX2" fmla="*/ 319504 w 319503"/>
              <a:gd name="connsiteY2" fmla="*/ 159752 h 319503"/>
              <a:gd name="connsiteX3" fmla="*/ 159752 w 319503"/>
              <a:gd name="connsiteY3" fmla="*/ 319504 h 319503"/>
              <a:gd name="connsiteX4" fmla="*/ 0 w 319503"/>
              <a:gd name="connsiteY4" fmla="*/ 159752 h 319503"/>
              <a:gd name="connsiteX0" fmla="*/ 325 w 319829"/>
              <a:gd name="connsiteY0" fmla="*/ 124033 h 283785"/>
              <a:gd name="connsiteX1" fmla="*/ 131502 w 319829"/>
              <a:gd name="connsiteY1" fmla="*/ 0 h 283785"/>
              <a:gd name="connsiteX2" fmla="*/ 319829 w 319829"/>
              <a:gd name="connsiteY2" fmla="*/ 124033 h 283785"/>
              <a:gd name="connsiteX3" fmla="*/ 160077 w 319829"/>
              <a:gd name="connsiteY3" fmla="*/ 283785 h 283785"/>
              <a:gd name="connsiteX4" fmla="*/ 325 w 319829"/>
              <a:gd name="connsiteY4" fmla="*/ 124033 h 283785"/>
              <a:gd name="connsiteX0" fmla="*/ 212 w 312572"/>
              <a:gd name="connsiteY0" fmla="*/ 124033 h 283785"/>
              <a:gd name="connsiteX1" fmla="*/ 124245 w 312572"/>
              <a:gd name="connsiteY1" fmla="*/ 0 h 283785"/>
              <a:gd name="connsiteX2" fmla="*/ 312572 w 312572"/>
              <a:gd name="connsiteY2" fmla="*/ 124033 h 283785"/>
              <a:gd name="connsiteX3" fmla="*/ 152820 w 312572"/>
              <a:gd name="connsiteY3" fmla="*/ 283785 h 283785"/>
              <a:gd name="connsiteX4" fmla="*/ 212 w 312572"/>
              <a:gd name="connsiteY4" fmla="*/ 124033 h 283785"/>
              <a:gd name="connsiteX0" fmla="*/ 215 w 322100"/>
              <a:gd name="connsiteY0" fmla="*/ 124921 h 284813"/>
              <a:gd name="connsiteX1" fmla="*/ 124248 w 322100"/>
              <a:gd name="connsiteY1" fmla="*/ 888 h 284813"/>
              <a:gd name="connsiteX2" fmla="*/ 322100 w 322100"/>
              <a:gd name="connsiteY2" fmla="*/ 96346 h 284813"/>
              <a:gd name="connsiteX3" fmla="*/ 152823 w 322100"/>
              <a:gd name="connsiteY3" fmla="*/ 284673 h 284813"/>
              <a:gd name="connsiteX4" fmla="*/ 215 w 322100"/>
              <a:gd name="connsiteY4" fmla="*/ 124921 h 284813"/>
              <a:gd name="connsiteX0" fmla="*/ 215 w 322100"/>
              <a:gd name="connsiteY0" fmla="*/ 124921 h 284713"/>
              <a:gd name="connsiteX1" fmla="*/ 124248 w 322100"/>
              <a:gd name="connsiteY1" fmla="*/ 888 h 284713"/>
              <a:gd name="connsiteX2" fmla="*/ 322100 w 322100"/>
              <a:gd name="connsiteY2" fmla="*/ 96346 h 284713"/>
              <a:gd name="connsiteX3" fmla="*/ 152823 w 322100"/>
              <a:gd name="connsiteY3" fmla="*/ 284673 h 284713"/>
              <a:gd name="connsiteX4" fmla="*/ 215 w 322100"/>
              <a:gd name="connsiteY4" fmla="*/ 124921 h 284713"/>
              <a:gd name="connsiteX0" fmla="*/ 1 w 321886"/>
              <a:gd name="connsiteY0" fmla="*/ 124921 h 284713"/>
              <a:gd name="connsiteX1" fmla="*/ 124034 w 321886"/>
              <a:gd name="connsiteY1" fmla="*/ 888 h 284713"/>
              <a:gd name="connsiteX2" fmla="*/ 321886 w 321886"/>
              <a:gd name="connsiteY2" fmla="*/ 96346 h 284713"/>
              <a:gd name="connsiteX3" fmla="*/ 152609 w 321886"/>
              <a:gd name="connsiteY3" fmla="*/ 284673 h 284713"/>
              <a:gd name="connsiteX4" fmla="*/ 1 w 321886"/>
              <a:gd name="connsiteY4" fmla="*/ 124921 h 284713"/>
              <a:gd name="connsiteX0" fmla="*/ 258 w 322143"/>
              <a:gd name="connsiteY0" fmla="*/ 120376 h 280168"/>
              <a:gd name="connsiteX1" fmla="*/ 121910 w 322143"/>
              <a:gd name="connsiteY1" fmla="*/ 1106 h 280168"/>
              <a:gd name="connsiteX2" fmla="*/ 322143 w 322143"/>
              <a:gd name="connsiteY2" fmla="*/ 91801 h 280168"/>
              <a:gd name="connsiteX3" fmla="*/ 152866 w 322143"/>
              <a:gd name="connsiteY3" fmla="*/ 280128 h 280168"/>
              <a:gd name="connsiteX4" fmla="*/ 258 w 322143"/>
              <a:gd name="connsiteY4" fmla="*/ 120376 h 280168"/>
              <a:gd name="connsiteX0" fmla="*/ 266 w 322151"/>
              <a:gd name="connsiteY0" fmla="*/ 122885 h 282677"/>
              <a:gd name="connsiteX1" fmla="*/ 121918 w 322151"/>
              <a:gd name="connsiteY1" fmla="*/ 3615 h 282677"/>
              <a:gd name="connsiteX2" fmla="*/ 322151 w 322151"/>
              <a:gd name="connsiteY2" fmla="*/ 94310 h 282677"/>
              <a:gd name="connsiteX3" fmla="*/ 152874 w 322151"/>
              <a:gd name="connsiteY3" fmla="*/ 282637 h 282677"/>
              <a:gd name="connsiteX4" fmla="*/ 266 w 322151"/>
              <a:gd name="connsiteY4" fmla="*/ 122885 h 282677"/>
              <a:gd name="connsiteX0" fmla="*/ 230 w 322115"/>
              <a:gd name="connsiteY0" fmla="*/ 122885 h 282677"/>
              <a:gd name="connsiteX1" fmla="*/ 121882 w 322115"/>
              <a:gd name="connsiteY1" fmla="*/ 3615 h 282677"/>
              <a:gd name="connsiteX2" fmla="*/ 322115 w 322115"/>
              <a:gd name="connsiteY2" fmla="*/ 94310 h 282677"/>
              <a:gd name="connsiteX3" fmla="*/ 152838 w 322115"/>
              <a:gd name="connsiteY3" fmla="*/ 282637 h 282677"/>
              <a:gd name="connsiteX4" fmla="*/ 230 w 322115"/>
              <a:gd name="connsiteY4" fmla="*/ 122885 h 282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115" h="282677">
                <a:moveTo>
                  <a:pt x="230" y="122885"/>
                </a:moveTo>
                <a:cubicBezTo>
                  <a:pt x="4596" y="71619"/>
                  <a:pt x="65854" y="15521"/>
                  <a:pt x="121882" y="3615"/>
                </a:cubicBezTo>
                <a:cubicBezTo>
                  <a:pt x="177910" y="-8291"/>
                  <a:pt x="322115" y="6081"/>
                  <a:pt x="322115" y="94310"/>
                </a:cubicBezTo>
                <a:cubicBezTo>
                  <a:pt x="322115" y="182539"/>
                  <a:pt x="251728" y="285019"/>
                  <a:pt x="152838" y="282637"/>
                </a:cubicBezTo>
                <a:cubicBezTo>
                  <a:pt x="53948" y="280255"/>
                  <a:pt x="-4136" y="174151"/>
                  <a:pt x="230" y="122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36000"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>
                <a:solidFill>
                  <a:srgbClr val="FFFFFF"/>
                </a:solidFill>
                <a:latin typeface="Texta" panose="02000000000000000000"/>
                <a:ea typeface="Open Sans" panose="020B0606030504020204" pitchFamily="34" charset="0"/>
                <a:cs typeface="Open Sans" panose="020B0606030504020204" pitchFamily="34" charset="0"/>
              </a:rPr>
              <a:t>7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exta" panose="0200000000000000000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Elipse 50">
            <a:extLst>
              <a:ext uri="{FF2B5EF4-FFF2-40B4-BE49-F238E27FC236}">
                <a16:creationId xmlns:a16="http://schemas.microsoft.com/office/drawing/2014/main" id="{2813BB6C-B4FD-AFE6-9489-5B936C636B0F}"/>
              </a:ext>
            </a:extLst>
          </p:cNvPr>
          <p:cNvSpPr>
            <a:spLocks noChangeAspect="1"/>
          </p:cNvSpPr>
          <p:nvPr/>
        </p:nvSpPr>
        <p:spPr>
          <a:xfrm>
            <a:off x="2150004" y="5124726"/>
            <a:ext cx="517381" cy="432000"/>
          </a:xfrm>
          <a:custGeom>
            <a:avLst/>
            <a:gdLst>
              <a:gd name="connsiteX0" fmla="*/ 0 w 319503"/>
              <a:gd name="connsiteY0" fmla="*/ 159752 h 319503"/>
              <a:gd name="connsiteX1" fmla="*/ 159752 w 319503"/>
              <a:gd name="connsiteY1" fmla="*/ 0 h 319503"/>
              <a:gd name="connsiteX2" fmla="*/ 319504 w 319503"/>
              <a:gd name="connsiteY2" fmla="*/ 159752 h 319503"/>
              <a:gd name="connsiteX3" fmla="*/ 159752 w 319503"/>
              <a:gd name="connsiteY3" fmla="*/ 319504 h 319503"/>
              <a:gd name="connsiteX4" fmla="*/ 0 w 319503"/>
              <a:gd name="connsiteY4" fmla="*/ 159752 h 319503"/>
              <a:gd name="connsiteX0" fmla="*/ 325 w 319829"/>
              <a:gd name="connsiteY0" fmla="*/ 124033 h 283785"/>
              <a:gd name="connsiteX1" fmla="*/ 131502 w 319829"/>
              <a:gd name="connsiteY1" fmla="*/ 0 h 283785"/>
              <a:gd name="connsiteX2" fmla="*/ 319829 w 319829"/>
              <a:gd name="connsiteY2" fmla="*/ 124033 h 283785"/>
              <a:gd name="connsiteX3" fmla="*/ 160077 w 319829"/>
              <a:gd name="connsiteY3" fmla="*/ 283785 h 283785"/>
              <a:gd name="connsiteX4" fmla="*/ 325 w 319829"/>
              <a:gd name="connsiteY4" fmla="*/ 124033 h 283785"/>
              <a:gd name="connsiteX0" fmla="*/ 212 w 312572"/>
              <a:gd name="connsiteY0" fmla="*/ 124033 h 283785"/>
              <a:gd name="connsiteX1" fmla="*/ 124245 w 312572"/>
              <a:gd name="connsiteY1" fmla="*/ 0 h 283785"/>
              <a:gd name="connsiteX2" fmla="*/ 312572 w 312572"/>
              <a:gd name="connsiteY2" fmla="*/ 124033 h 283785"/>
              <a:gd name="connsiteX3" fmla="*/ 152820 w 312572"/>
              <a:gd name="connsiteY3" fmla="*/ 283785 h 283785"/>
              <a:gd name="connsiteX4" fmla="*/ 212 w 312572"/>
              <a:gd name="connsiteY4" fmla="*/ 124033 h 283785"/>
              <a:gd name="connsiteX0" fmla="*/ 215 w 322100"/>
              <a:gd name="connsiteY0" fmla="*/ 124921 h 284813"/>
              <a:gd name="connsiteX1" fmla="*/ 124248 w 322100"/>
              <a:gd name="connsiteY1" fmla="*/ 888 h 284813"/>
              <a:gd name="connsiteX2" fmla="*/ 322100 w 322100"/>
              <a:gd name="connsiteY2" fmla="*/ 96346 h 284813"/>
              <a:gd name="connsiteX3" fmla="*/ 152823 w 322100"/>
              <a:gd name="connsiteY3" fmla="*/ 284673 h 284813"/>
              <a:gd name="connsiteX4" fmla="*/ 215 w 322100"/>
              <a:gd name="connsiteY4" fmla="*/ 124921 h 284813"/>
              <a:gd name="connsiteX0" fmla="*/ 215 w 322100"/>
              <a:gd name="connsiteY0" fmla="*/ 124921 h 284713"/>
              <a:gd name="connsiteX1" fmla="*/ 124248 w 322100"/>
              <a:gd name="connsiteY1" fmla="*/ 888 h 284713"/>
              <a:gd name="connsiteX2" fmla="*/ 322100 w 322100"/>
              <a:gd name="connsiteY2" fmla="*/ 96346 h 284713"/>
              <a:gd name="connsiteX3" fmla="*/ 152823 w 322100"/>
              <a:gd name="connsiteY3" fmla="*/ 284673 h 284713"/>
              <a:gd name="connsiteX4" fmla="*/ 215 w 322100"/>
              <a:gd name="connsiteY4" fmla="*/ 124921 h 284713"/>
              <a:gd name="connsiteX0" fmla="*/ 1 w 321886"/>
              <a:gd name="connsiteY0" fmla="*/ 124921 h 284713"/>
              <a:gd name="connsiteX1" fmla="*/ 124034 w 321886"/>
              <a:gd name="connsiteY1" fmla="*/ 888 h 284713"/>
              <a:gd name="connsiteX2" fmla="*/ 321886 w 321886"/>
              <a:gd name="connsiteY2" fmla="*/ 96346 h 284713"/>
              <a:gd name="connsiteX3" fmla="*/ 152609 w 321886"/>
              <a:gd name="connsiteY3" fmla="*/ 284673 h 284713"/>
              <a:gd name="connsiteX4" fmla="*/ 1 w 321886"/>
              <a:gd name="connsiteY4" fmla="*/ 124921 h 284713"/>
              <a:gd name="connsiteX0" fmla="*/ 258 w 322143"/>
              <a:gd name="connsiteY0" fmla="*/ 120376 h 280168"/>
              <a:gd name="connsiteX1" fmla="*/ 121910 w 322143"/>
              <a:gd name="connsiteY1" fmla="*/ 1106 h 280168"/>
              <a:gd name="connsiteX2" fmla="*/ 322143 w 322143"/>
              <a:gd name="connsiteY2" fmla="*/ 91801 h 280168"/>
              <a:gd name="connsiteX3" fmla="*/ 152866 w 322143"/>
              <a:gd name="connsiteY3" fmla="*/ 280128 h 280168"/>
              <a:gd name="connsiteX4" fmla="*/ 258 w 322143"/>
              <a:gd name="connsiteY4" fmla="*/ 120376 h 280168"/>
              <a:gd name="connsiteX0" fmla="*/ 266 w 322151"/>
              <a:gd name="connsiteY0" fmla="*/ 122885 h 282677"/>
              <a:gd name="connsiteX1" fmla="*/ 121918 w 322151"/>
              <a:gd name="connsiteY1" fmla="*/ 3615 h 282677"/>
              <a:gd name="connsiteX2" fmla="*/ 322151 w 322151"/>
              <a:gd name="connsiteY2" fmla="*/ 94310 h 282677"/>
              <a:gd name="connsiteX3" fmla="*/ 152874 w 322151"/>
              <a:gd name="connsiteY3" fmla="*/ 282637 h 282677"/>
              <a:gd name="connsiteX4" fmla="*/ 266 w 322151"/>
              <a:gd name="connsiteY4" fmla="*/ 122885 h 282677"/>
              <a:gd name="connsiteX0" fmla="*/ 230 w 322115"/>
              <a:gd name="connsiteY0" fmla="*/ 122885 h 282677"/>
              <a:gd name="connsiteX1" fmla="*/ 121882 w 322115"/>
              <a:gd name="connsiteY1" fmla="*/ 3615 h 282677"/>
              <a:gd name="connsiteX2" fmla="*/ 322115 w 322115"/>
              <a:gd name="connsiteY2" fmla="*/ 94310 h 282677"/>
              <a:gd name="connsiteX3" fmla="*/ 152838 w 322115"/>
              <a:gd name="connsiteY3" fmla="*/ 282637 h 282677"/>
              <a:gd name="connsiteX4" fmla="*/ 230 w 322115"/>
              <a:gd name="connsiteY4" fmla="*/ 122885 h 282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115" h="282677">
                <a:moveTo>
                  <a:pt x="230" y="122885"/>
                </a:moveTo>
                <a:cubicBezTo>
                  <a:pt x="4596" y="71619"/>
                  <a:pt x="65854" y="15521"/>
                  <a:pt x="121882" y="3615"/>
                </a:cubicBezTo>
                <a:cubicBezTo>
                  <a:pt x="177910" y="-8291"/>
                  <a:pt x="322115" y="6081"/>
                  <a:pt x="322115" y="94310"/>
                </a:cubicBezTo>
                <a:cubicBezTo>
                  <a:pt x="322115" y="182539"/>
                  <a:pt x="251728" y="285019"/>
                  <a:pt x="152838" y="282637"/>
                </a:cubicBezTo>
                <a:cubicBezTo>
                  <a:pt x="53948" y="280255"/>
                  <a:pt x="-4136" y="174151"/>
                  <a:pt x="230" y="122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36000"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>
                <a:solidFill>
                  <a:srgbClr val="FFFFFF"/>
                </a:solidFill>
                <a:latin typeface="Texta" panose="02000000000000000000"/>
                <a:ea typeface="Open Sans" panose="020B0606030504020204" pitchFamily="34" charset="0"/>
                <a:cs typeface="Open Sans" panose="020B0606030504020204" pitchFamily="34" charset="0"/>
              </a:rPr>
              <a:t>6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exta" panose="0200000000000000000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2B324F7-3BE5-88EE-7E22-037932EBE3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74" y="343387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293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443" y="165881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35500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Aclaremos conceptos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BD33621-7DE4-3A13-4450-5B95FE8880C5}"/>
              </a:ext>
            </a:extLst>
          </p:cNvPr>
          <p:cNvSpPr txBox="1"/>
          <p:nvPr/>
        </p:nvSpPr>
        <p:spPr>
          <a:xfrm>
            <a:off x="1096054" y="1488735"/>
            <a:ext cx="980054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>
                <a:solidFill>
                  <a:schemeClr val="accent1">
                    <a:lumMod val="75000"/>
                  </a:schemeClr>
                </a:solidFill>
                <a:latin typeface="Texta" panose="02000000000000000000" pitchFamily="50" charset="0"/>
              </a:rPr>
              <a:t>Obligaciones de facturación o reporte fiscal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ES" sz="2200" dirty="0">
                <a:solidFill>
                  <a:schemeClr val="accent1">
                    <a:lumMod val="75000"/>
                  </a:schemeClr>
                </a:solidFill>
                <a:latin typeface="Texta" panose="02000000000000000000" pitchFamily="50" charset="0"/>
              </a:rPr>
              <a:t>Depende de la Agencia Tributaria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ES" sz="2200" dirty="0">
                <a:solidFill>
                  <a:schemeClr val="accent1">
                    <a:lumMod val="75000"/>
                  </a:schemeClr>
                </a:solidFill>
                <a:latin typeface="Texta" panose="02000000000000000000" pitchFamily="50" charset="0"/>
              </a:rPr>
              <a:t>Ley Antifraude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ES" sz="2200" dirty="0">
                <a:solidFill>
                  <a:schemeClr val="accent1">
                    <a:lumMod val="75000"/>
                  </a:schemeClr>
                </a:solidFill>
                <a:latin typeface="Texta" panose="02000000000000000000" pitchFamily="50" charset="0"/>
              </a:rPr>
              <a:t>Afecta a la obligación de comunicar a la Agencia Tributaria las facturas que se emiten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ES" sz="2200" dirty="0">
                <a:solidFill>
                  <a:schemeClr val="accent1">
                    <a:lumMod val="75000"/>
                  </a:schemeClr>
                </a:solidFill>
                <a:latin typeface="Texta" panose="02000000000000000000" pitchFamily="50" charset="0"/>
              </a:rPr>
              <a:t>Sistemas de facturación certificados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FADAB3E-09A7-2677-69C8-D1C6C535E8A6}"/>
              </a:ext>
            </a:extLst>
          </p:cNvPr>
          <p:cNvSpPr txBox="1"/>
          <p:nvPr/>
        </p:nvSpPr>
        <p:spPr>
          <a:xfrm>
            <a:off x="1096054" y="3922579"/>
            <a:ext cx="9800546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800" dirty="0">
                <a:solidFill>
                  <a:schemeClr val="accent1">
                    <a:lumMod val="75000"/>
                  </a:schemeClr>
                </a:solidFill>
                <a:latin typeface="Texta" panose="02000000000000000000" pitchFamily="50" charset="0"/>
              </a:rPr>
              <a:t>Factura electrónica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ES" sz="2200" kern="100" dirty="0">
                <a:solidFill>
                  <a:schemeClr val="accent1">
                    <a:lumMod val="75000"/>
                  </a:schemeClr>
                </a:solidFill>
                <a:effectLst/>
                <a:latin typeface="Texta" panose="02000000000000000000"/>
                <a:ea typeface="Calibri" panose="020F0502020204030204" pitchFamily="34" charset="0"/>
                <a:cs typeface="Times New Roman" panose="02020603050405020304" pitchFamily="18" charset="0"/>
              </a:rPr>
              <a:t>Depende del Ministerio de Economía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ES" sz="2200" kern="100" dirty="0">
                <a:solidFill>
                  <a:schemeClr val="accent1">
                    <a:lumMod val="75000"/>
                  </a:schemeClr>
                </a:solidFill>
                <a:effectLst/>
                <a:latin typeface="Texta" panose="02000000000000000000"/>
                <a:ea typeface="Calibri" panose="020F0502020204030204" pitchFamily="34" charset="0"/>
                <a:cs typeface="Times New Roman" panose="02020603050405020304" pitchFamily="18" charset="0"/>
              </a:rPr>
              <a:t>Ley Crea y Crece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ES" sz="2200" kern="100" dirty="0">
                <a:solidFill>
                  <a:schemeClr val="accent1">
                    <a:lumMod val="75000"/>
                  </a:schemeClr>
                </a:solidFill>
                <a:effectLst/>
                <a:latin typeface="Texta" panose="02000000000000000000"/>
                <a:ea typeface="Calibri" panose="020F0502020204030204" pitchFamily="34" charset="0"/>
                <a:cs typeface="Times New Roman" panose="02020603050405020304" pitchFamily="18" charset="0"/>
              </a:rPr>
              <a:t>Afecta al intercambio de facturas entre empresas y autónomos españoles (B2B). No a B2C, no a comunitarias, no a exportaciones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ES" sz="2200" kern="100" dirty="0">
                <a:solidFill>
                  <a:schemeClr val="accent1">
                    <a:lumMod val="75000"/>
                  </a:schemeClr>
                </a:solidFill>
                <a:effectLst/>
                <a:latin typeface="Texta" panose="02000000000000000000"/>
                <a:ea typeface="Calibri" panose="020F0502020204030204" pitchFamily="34" charset="0"/>
                <a:cs typeface="Times New Roman" panose="02020603050405020304" pitchFamily="18" charset="0"/>
              </a:rPr>
              <a:t>Control de la morosidad. Obliga a informar de la fecha de pago</a:t>
            </a:r>
          </a:p>
        </p:txBody>
      </p:sp>
      <p:pic>
        <p:nvPicPr>
          <p:cNvPr id="8" name="Gráfico 7" descr="Marca de insignia1 con relleno sólido">
            <a:extLst>
              <a:ext uri="{FF2B5EF4-FFF2-40B4-BE49-F238E27FC236}">
                <a16:creationId xmlns:a16="http://schemas.microsoft.com/office/drawing/2014/main" id="{D5D1FF3D-E894-136A-B277-61D11B77C6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8952" y="1540077"/>
            <a:ext cx="448632" cy="448632"/>
          </a:xfrm>
          <a:prstGeom prst="rect">
            <a:avLst/>
          </a:prstGeom>
        </p:spPr>
      </p:pic>
      <p:pic>
        <p:nvPicPr>
          <p:cNvPr id="9" name="Gráfico 8" descr="Marca de insignia1 con relleno sólido">
            <a:extLst>
              <a:ext uri="{FF2B5EF4-FFF2-40B4-BE49-F238E27FC236}">
                <a16:creationId xmlns:a16="http://schemas.microsoft.com/office/drawing/2014/main" id="{4A941296-27C3-743D-3F0A-A8F5CE3C8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8952" y="3944124"/>
            <a:ext cx="448632" cy="448632"/>
          </a:xfrm>
          <a:prstGeom prst="rect">
            <a:avLst/>
          </a:prstGeom>
        </p:spPr>
      </p:pic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27E1B6CE-ED1E-8FCE-7AC3-C0BA6B838489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4" name="Imagen 3">
            <a:extLst>
              <a:ext uri="{FF2B5EF4-FFF2-40B4-BE49-F238E27FC236}">
                <a16:creationId xmlns:a16="http://schemas.microsoft.com/office/drawing/2014/main" id="{B2F38A4D-9326-F770-A25B-F623FF8BF3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61" y="205162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44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797" y="235327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28300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Antecedentes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BD33621-7DE4-3A13-4450-5B95FE8880C5}"/>
              </a:ext>
            </a:extLst>
          </p:cNvPr>
          <p:cNvSpPr txBox="1"/>
          <p:nvPr/>
        </p:nvSpPr>
        <p:spPr>
          <a:xfrm>
            <a:off x="1003712" y="2285585"/>
            <a:ext cx="104522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1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400" b="0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Reporte fiscal</a:t>
            </a:r>
          </a:p>
          <a:p>
            <a:pPr marL="1257300" lvl="2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SII. Empresas que facturan m</a:t>
            </a:r>
            <a:r>
              <a:rPr lang="es-ES" sz="24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á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s de 6 millones de euros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s-ES" sz="2400" dirty="0" err="1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TicketBAI</a:t>
            </a:r>
            <a:r>
              <a:rPr lang="es-ES" sz="24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 en el país vasco 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lvl="2" algn="just"/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2058CC-6FA2-A37F-518D-7BFB465A3EEC}"/>
              </a:ext>
            </a:extLst>
          </p:cNvPr>
          <p:cNvSpPr txBox="1"/>
          <p:nvPr/>
        </p:nvSpPr>
        <p:spPr>
          <a:xfrm>
            <a:off x="1096464" y="1488873"/>
            <a:ext cx="10039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Obligaciones similares que ya existen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1F44DD1-BA04-9FDE-7A4D-AAB415F66B39}"/>
              </a:ext>
            </a:extLst>
          </p:cNvPr>
          <p:cNvSpPr txBox="1"/>
          <p:nvPr/>
        </p:nvSpPr>
        <p:spPr>
          <a:xfrm>
            <a:off x="1003712" y="4061208"/>
            <a:ext cx="78628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1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400" u="sng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Factura electrónica</a:t>
            </a:r>
            <a:endParaRPr kumimoji="0" lang="es-ES" sz="2400" b="0" i="0" u="sng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kumimoji="0" lang="es-E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FACe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. Empresas que facturan a la administración (B2G)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D5E3AAF-D967-48F7-A86A-E6CB1A5D38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466" y="2578096"/>
            <a:ext cx="1024873" cy="40369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3E00CF4-F27E-FB6D-D771-DE8F7A93AF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148" y="3177477"/>
            <a:ext cx="1487509" cy="58105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27AD2E5-556D-0CB0-9469-AED447480C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786" y="4644306"/>
            <a:ext cx="1891432" cy="300705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B071A586-C5A7-F85E-0F2B-7DC78E09A1CB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7" name="Gráfico 6" descr="Marca de insignia1 con relleno sólido">
            <a:extLst>
              <a:ext uri="{FF2B5EF4-FFF2-40B4-BE49-F238E27FC236}">
                <a16:creationId xmlns:a16="http://schemas.microsoft.com/office/drawing/2014/main" id="{7543960C-7DDB-84FB-4C73-FF193C2D5D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8952" y="1540077"/>
            <a:ext cx="448632" cy="44863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5A9B067-2613-30CE-EAAB-6455ADC29D1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21" y="276226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887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1F5F674A-0E79-F4D6-BA7B-68EA9C6FB680}"/>
              </a:ext>
            </a:extLst>
          </p:cNvPr>
          <p:cNvSpPr/>
          <p:nvPr/>
        </p:nvSpPr>
        <p:spPr>
          <a:xfrm>
            <a:off x="0" y="1410123"/>
            <a:ext cx="4109013" cy="4745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2563" y="144011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35500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Estado actual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2058CC-6FA2-A37F-518D-7BFB465A3EEC}"/>
              </a:ext>
            </a:extLst>
          </p:cNvPr>
          <p:cNvSpPr txBox="1"/>
          <p:nvPr/>
        </p:nvSpPr>
        <p:spPr>
          <a:xfrm>
            <a:off x="439858" y="1410355"/>
            <a:ext cx="1108158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Ley Antifraude</a:t>
            </a:r>
          </a:p>
          <a:p>
            <a:pPr lvl="1" algn="just">
              <a:defRPr/>
            </a:pPr>
            <a:r>
              <a:rPr kumimoji="0" lang="es-ES" b="0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Ley</a:t>
            </a:r>
          </a:p>
          <a:p>
            <a:pPr lvl="2" algn="just"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Artículos 29.2.j) y 201.bis de la Ley 58/2003, de 17 de diciembre, General Tributaria (en la redacción añadida por la Ley 11/2021, de 9 de julio, de medidas de prevención y lucha contra el fraude fiscal)</a:t>
            </a:r>
          </a:p>
          <a:p>
            <a:pPr lvl="1" algn="just"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lvl="1" algn="just">
              <a:defRPr/>
            </a:pPr>
            <a:r>
              <a:rPr kumimoji="0" lang="es-ES" b="0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Reglamento</a:t>
            </a:r>
          </a:p>
          <a:p>
            <a:pPr lvl="2" algn="just"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Real Decreto 1007/2023 del 5 de diciembre del 2023, por el que se aprueba el Reglamento que establece los requisitos que deben adoptar los sistemas y programas informáticos o electrónicos que soporten los procesos de facturación de empresarios y profesionales, y la estandarización de formatos de los registros de facturación.</a:t>
            </a:r>
          </a:p>
          <a:p>
            <a:pPr lvl="1" algn="just"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lvl="1" algn="just">
              <a:defRPr/>
            </a:pPr>
            <a:r>
              <a:rPr kumimoji="0" lang="es-ES" b="0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Orden ministerial</a:t>
            </a:r>
          </a:p>
          <a:p>
            <a:pPr lvl="2" algn="just"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Proyecto de Orden por la que se detallan las especificaciones técnicas y funcionales a las que se refiere el Reglamento que establece los requisitos.</a:t>
            </a:r>
          </a:p>
          <a:p>
            <a:pPr lvl="2" algn="just"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Trámite de información pública finalizado el 24 de enero de 2024.</a:t>
            </a:r>
          </a:p>
          <a:p>
            <a:pPr lvl="1" algn="just"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lvl="1" algn="just">
              <a:defRPr/>
            </a:pPr>
            <a:r>
              <a:rPr kumimoji="0" lang="es-ES" b="0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Sede electrónica</a:t>
            </a:r>
          </a:p>
          <a:p>
            <a:pPr lvl="2" algn="just"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Ampliación de detalles técnicos, especificaciones, documentación de servicios ofrecidos, ejemplos. Ya están disponibles las primeras versiones. </a:t>
            </a:r>
          </a:p>
          <a:p>
            <a:pPr lvl="1" algn="just"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5619B6EE-1DC8-6D13-1C07-78A2D459166C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ED2B627E-5695-A8BB-DBD1-BC8226D181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5" y="165881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186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557143B-0B8A-0B51-553F-C5DE7190E59A}"/>
              </a:ext>
            </a:extLst>
          </p:cNvPr>
          <p:cNvSpPr/>
          <p:nvPr/>
        </p:nvSpPr>
        <p:spPr>
          <a:xfrm>
            <a:off x="0" y="4434711"/>
            <a:ext cx="4109013" cy="4745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03AD61F-4A5E-48C6-E6F8-4D0406EDE069}"/>
              </a:ext>
            </a:extLst>
          </p:cNvPr>
          <p:cNvSpPr/>
          <p:nvPr/>
        </p:nvSpPr>
        <p:spPr>
          <a:xfrm>
            <a:off x="0" y="1414844"/>
            <a:ext cx="4109013" cy="4745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069" y="185758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21100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Estado actual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2058CC-6FA2-A37F-518D-7BFB465A3EEC}"/>
              </a:ext>
            </a:extLst>
          </p:cNvPr>
          <p:cNvSpPr txBox="1"/>
          <p:nvPr/>
        </p:nvSpPr>
        <p:spPr>
          <a:xfrm>
            <a:off x="439858" y="1416504"/>
            <a:ext cx="11081582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Ley Crea y Crece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Ley</a:t>
            </a:r>
          </a:p>
          <a:p>
            <a:pPr marL="914400" marR="0" lvl="2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Ley 18/2022, de 28 de septiembre, de creación y crecimiento de empresas.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Reglamento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	Borrador 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del 15 de junio del 2023</a:t>
            </a: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Orden ministerial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Sede electrónica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4026BE2-87CD-168E-2E9C-62CDF4A07925}"/>
              </a:ext>
            </a:extLst>
          </p:cNvPr>
          <p:cNvSpPr txBox="1"/>
          <p:nvPr/>
        </p:nvSpPr>
        <p:spPr>
          <a:xfrm>
            <a:off x="439858" y="4440982"/>
            <a:ext cx="1108158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Directrices Europeas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On 8 December 2022, the European Commission proposed a series of measures to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modernise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 and make the EU’s Value-Added Tax (VAT) system work better for businesses and more resilient to fraud by embracing and promoting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digitalisation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.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="1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En 2028 la facturación electrónica será obligatoria entre las empresas europeas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DFB10F9C-CC7B-ADED-5C52-355779A57E44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8A7F309A-C753-BAE8-F75C-8A0BF24B5B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37" y="161898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0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D202B1-F5D0-3DB6-07FC-6599697C6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443" y="201339"/>
            <a:ext cx="1804296" cy="636276"/>
          </a:xfrm>
          <a:prstGeom prst="rect">
            <a:avLst/>
          </a:prstGeom>
        </p:spPr>
      </p:pic>
      <p:sp>
        <p:nvSpPr>
          <p:cNvPr id="58" name="Título 1">
            <a:extLst>
              <a:ext uri="{FF2B5EF4-FFF2-40B4-BE49-F238E27FC236}">
                <a16:creationId xmlns:a16="http://schemas.microsoft.com/office/drawing/2014/main" id="{43052170-2A40-C2FF-ACCD-8AF09D19A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47" y="312958"/>
            <a:ext cx="10476706" cy="725648"/>
          </a:xfrm>
        </p:spPr>
        <p:txBody>
          <a:bodyPr>
            <a:noAutofit/>
          </a:bodyPr>
          <a:lstStyle/>
          <a:p>
            <a:pPr algn="ctr"/>
            <a:r>
              <a:rPr lang="es-ES" sz="4800" dirty="0">
                <a:solidFill>
                  <a:srgbClr val="0070C0"/>
                </a:solidFill>
                <a:latin typeface="Texta" panose="02000000000000000000"/>
              </a:rPr>
              <a:t>Ley Antifraude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2058CC-6FA2-A37F-518D-7BFB465A3EEC}"/>
              </a:ext>
            </a:extLst>
          </p:cNvPr>
          <p:cNvSpPr txBox="1"/>
          <p:nvPr/>
        </p:nvSpPr>
        <p:spPr>
          <a:xfrm>
            <a:off x="571499" y="1436311"/>
            <a:ext cx="1089353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¿A quién afecta</a:t>
            </a:r>
            <a:r>
              <a:rPr lang="es-ES" sz="2400" dirty="0">
                <a:solidFill>
                  <a:schemeClr val="accent2">
                    <a:lumMod val="75000"/>
                  </a:schemeClr>
                </a:solidFill>
                <a:latin typeface="Texta" panose="02000000000000000000" pitchFamily="50" charset="0"/>
              </a:rPr>
              <a:t>?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lvl="1" algn="just">
              <a:defRPr/>
            </a:pPr>
            <a:r>
              <a:rPr lang="es-ES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A todos los obligados a emitir facturas o tickets salvo exentos</a:t>
            </a:r>
          </a:p>
          <a:p>
            <a:pPr lvl="1" algn="just">
              <a:defRPr/>
            </a:pPr>
            <a:r>
              <a:rPr lang="es-ES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	Exentos: Acogidos al SII. Obligados al Ticket BAI. Exentos de obligación de facturar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4026BE2-87CD-168E-2E9C-62CDF4A07925}"/>
              </a:ext>
            </a:extLst>
          </p:cNvPr>
          <p:cNvSpPr txBox="1"/>
          <p:nvPr/>
        </p:nvSpPr>
        <p:spPr>
          <a:xfrm>
            <a:off x="571499" y="3727817"/>
            <a:ext cx="1089353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>
                <a:solidFill>
                  <a:schemeClr val="accent2">
                    <a:lumMod val="75000"/>
                  </a:schemeClr>
                </a:solidFill>
                <a:latin typeface="Texta" panose="02000000000000000000" pitchFamily="50" charset="0"/>
              </a:rPr>
              <a:t>Dos tipos de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Sistemas Informáticos de Facturación</a:t>
            </a:r>
          </a:p>
          <a:p>
            <a:pPr marL="800100" lvl="1" indent="-342900" algn="just">
              <a:buClr>
                <a:schemeClr val="accent1">
                  <a:lumMod val="60000"/>
                  <a:lumOff val="40000"/>
                </a:schemeClr>
              </a:buClr>
              <a:buFontTx/>
              <a:buChar char="►"/>
              <a:defRPr/>
            </a:pPr>
            <a:r>
              <a:rPr lang="es-ES" sz="20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Sistemas Veri*</a:t>
            </a:r>
            <a:r>
              <a:rPr lang="es-ES" sz="2000" dirty="0" err="1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factu</a:t>
            </a:r>
            <a:endParaRPr lang="es-ES" sz="2000" dirty="0">
              <a:solidFill>
                <a:srgbClr val="5B9BD5">
                  <a:lumMod val="75000"/>
                </a:srgbClr>
              </a:solidFill>
              <a:latin typeface="Texta" panose="02000000000000000000" pitchFamily="50" charset="0"/>
            </a:endParaRPr>
          </a:p>
          <a:p>
            <a:pPr lvl="2" algn="just">
              <a:defRPr/>
            </a:pPr>
            <a:r>
              <a:rPr lang="es-ES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- Remisión voluntaria y validación de los registros de facturación</a:t>
            </a:r>
          </a:p>
          <a:p>
            <a:pPr lvl="2" algn="just">
              <a:defRPr/>
            </a:pPr>
            <a:r>
              <a:rPr lang="es-ES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- Subir a la Agencia tributaria en el momento de emisión facturas y tickets (inmediato).</a:t>
            </a:r>
          </a:p>
          <a:p>
            <a:pPr lvl="2" algn="just">
              <a:defRPr/>
            </a:pPr>
            <a:r>
              <a:rPr lang="es-ES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- Incluir en la factura o ticket un código QR para poder comprobar en la Agencia Tributaria la validez de la factura</a:t>
            </a:r>
          </a:p>
          <a:p>
            <a:pPr marL="800100" lvl="1" indent="-342900" algn="just">
              <a:buClr>
                <a:schemeClr val="accent1">
                  <a:lumMod val="40000"/>
                  <a:lumOff val="60000"/>
                </a:schemeClr>
              </a:buClr>
              <a:buFontTx/>
              <a:buChar char="►"/>
              <a:defRPr/>
            </a:pPr>
            <a:r>
              <a:rPr lang="es-ES" sz="20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Sistemas </a:t>
            </a:r>
            <a:r>
              <a:rPr lang="es-ES" sz="2000" b="1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NO</a:t>
            </a:r>
            <a:r>
              <a:rPr lang="es-ES" sz="2000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 Veri*</a:t>
            </a:r>
            <a:r>
              <a:rPr lang="es-ES" sz="2000" dirty="0" err="1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factu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lvl="2" algn="just"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- Remisión bajo requerimiento de la agencia tributaria de registros de facturación.</a:t>
            </a:r>
          </a:p>
          <a:p>
            <a:pPr lvl="2" algn="just"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- Muy alta complejidad de certificación del Sistema de facturación.</a:t>
            </a:r>
          </a:p>
          <a:p>
            <a:pPr lvl="2" algn="just"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exta" panose="02000000000000000000" pitchFamily="50" charset="0"/>
                <a:ea typeface="+mn-ea"/>
                <a:cs typeface="+mn-cs"/>
              </a:rPr>
              <a:t>- No comprobación mediante lectura del QR de la validez de la factura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79F4211-80EE-7811-E9D9-211BA7F4EA77}"/>
              </a:ext>
            </a:extLst>
          </p:cNvPr>
          <p:cNvSpPr txBox="1"/>
          <p:nvPr/>
        </p:nvSpPr>
        <p:spPr>
          <a:xfrm>
            <a:off x="572629" y="2470715"/>
            <a:ext cx="1095897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>
                <a:solidFill>
                  <a:schemeClr val="accent2">
                    <a:lumMod val="75000"/>
                  </a:schemeClr>
                </a:solidFill>
                <a:latin typeface="Texta" panose="02000000000000000000" pitchFamily="50" charset="0"/>
              </a:rPr>
              <a:t>Obligaciones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  <a:p>
            <a:pPr lvl="1" algn="just">
              <a:defRPr/>
            </a:pPr>
            <a:r>
              <a:rPr lang="es-ES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Obligación de utilizar un SIF (Sistema Informático de Facturación). No Excel, Word, manual, etc.</a:t>
            </a:r>
          </a:p>
          <a:p>
            <a:pPr lvl="1" algn="just">
              <a:defRPr/>
            </a:pPr>
            <a:r>
              <a:rPr lang="es-ES" dirty="0">
                <a:solidFill>
                  <a:srgbClr val="5B9BD5">
                    <a:lumMod val="75000"/>
                  </a:srgbClr>
                </a:solidFill>
                <a:latin typeface="Texta" panose="02000000000000000000" pitchFamily="50" charset="0"/>
              </a:rPr>
              <a:t>Todos los sistemas de facturación han de estar certificados según las especificaciones de la norma. No hay homologación. Certifica el software el fabricante o el implantador</a:t>
            </a:r>
            <a:endParaRPr kumimoji="0" lang="es-ES" sz="105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Texta" panose="02000000000000000000" pitchFamily="50" charset="0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F728F4D-C066-413A-8F83-719B4B061F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131" y="3556146"/>
            <a:ext cx="2427261" cy="1365334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B895E748-24AA-F5CF-2734-EE206A0C3A4E}"/>
              </a:ext>
            </a:extLst>
          </p:cNvPr>
          <p:cNvCxnSpPr>
            <a:cxnSpLocks/>
          </p:cNvCxnSpPr>
          <p:nvPr/>
        </p:nvCxnSpPr>
        <p:spPr bwMode="auto">
          <a:xfrm>
            <a:off x="-20378" y="1230767"/>
            <a:ext cx="1223275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F29AF379-38E6-2E9C-3ED5-99315C1990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15" y="161898"/>
            <a:ext cx="2069220" cy="4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5045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862</Words>
  <Application>Microsoft Office PowerPoint</Application>
  <PresentationFormat>Panorámica</PresentationFormat>
  <Paragraphs>126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Texta</vt:lpstr>
      <vt:lpstr>Tema de Office</vt:lpstr>
      <vt:lpstr>Presentación de PowerPoint</vt:lpstr>
      <vt:lpstr>Presentación de PowerPoint</vt:lpstr>
      <vt:lpstr>Presentación de PowerPoint</vt:lpstr>
      <vt:lpstr>ÍNDICE</vt:lpstr>
      <vt:lpstr>Aclaremos conceptos</vt:lpstr>
      <vt:lpstr>Antecedentes</vt:lpstr>
      <vt:lpstr>Estado actual</vt:lpstr>
      <vt:lpstr>Estado actual</vt:lpstr>
      <vt:lpstr>Ley Antifraude</vt:lpstr>
      <vt:lpstr>Ley Antifraude</vt:lpstr>
      <vt:lpstr>Ley Antifraude</vt:lpstr>
      <vt:lpstr>Ley Crea y Crece</vt:lpstr>
      <vt:lpstr>Ley Crea y Crece</vt:lpstr>
      <vt:lpstr>Futuro</vt:lpstr>
      <vt:lpstr>Reflexiones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CHIMO</dc:creator>
  <cp:lastModifiedBy>Joaquin Garcia Guillen</cp:lastModifiedBy>
  <cp:revision>113</cp:revision>
  <dcterms:created xsi:type="dcterms:W3CDTF">2015-09-14T16:30:14Z</dcterms:created>
  <dcterms:modified xsi:type="dcterms:W3CDTF">2024-06-10T07:26:58Z</dcterms:modified>
</cp:coreProperties>
</file>